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Inter" panose="020B0604020202020204" charset="0"/>
      <p:regular r:id="rId23"/>
    </p:embeddedFont>
    <p:embeddedFont>
      <p:font typeface="Inter Bold" panose="020B0604020202020204" charset="0"/>
      <p:regular r:id="rId24"/>
    </p:embeddedFont>
    <p:embeddedFont>
      <p:font typeface="Inter Semi-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618"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hyperlink" Target="http://arxiv.org/" TargetMode="External"/><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hyperlink" Target="http://www.cs.cornell.edu/projects/kddcup/"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3509643" y="-10599757"/>
            <a:ext cx="25307286" cy="31486515"/>
          </a:xfrm>
          <a:custGeom>
            <a:avLst/>
            <a:gdLst/>
            <a:ahLst/>
            <a:cxnLst/>
            <a:rect l="l" t="t" r="r" b="b"/>
            <a:pathLst>
              <a:path w="25307286" h="31486515">
                <a:moveTo>
                  <a:pt x="0" y="0"/>
                </a:moveTo>
                <a:lnTo>
                  <a:pt x="25307286" y="0"/>
                </a:lnTo>
                <a:lnTo>
                  <a:pt x="25307286" y="31486514"/>
                </a:lnTo>
                <a:lnTo>
                  <a:pt x="0" y="31486514"/>
                </a:lnTo>
                <a:lnTo>
                  <a:pt x="0" y="0"/>
                </a:lnTo>
                <a:close/>
              </a:path>
            </a:pathLst>
          </a:custGeom>
          <a:blipFill>
            <a:blip r:embed="rId2"/>
            <a:stretch>
              <a:fillRect/>
            </a:stretch>
          </a:blipFill>
        </p:spPr>
      </p:sp>
      <p:sp>
        <p:nvSpPr>
          <p:cNvPr id="3" name="TextBox 3"/>
          <p:cNvSpPr txBox="1"/>
          <p:nvPr/>
        </p:nvSpPr>
        <p:spPr>
          <a:xfrm>
            <a:off x="113879" y="4090748"/>
            <a:ext cx="39328203" cy="1879616"/>
          </a:xfrm>
          <a:prstGeom prst="rect">
            <a:avLst/>
          </a:prstGeom>
        </p:spPr>
        <p:txBody>
          <a:bodyPr lIns="0" tIns="0" rIns="0" bIns="0" rtlCol="0" anchor="t">
            <a:spAutoFit/>
          </a:bodyPr>
          <a:lstStyle/>
          <a:p>
            <a:pPr algn="l">
              <a:lnSpc>
                <a:spcPts val="14000"/>
              </a:lnSpc>
              <a:spcBef>
                <a:spcPct val="0"/>
              </a:spcBef>
            </a:pPr>
            <a:r>
              <a:rPr lang="en-US" sz="14000" b="1" spc="-896">
                <a:solidFill>
                  <a:srgbClr val="3B00FF"/>
                </a:solidFill>
                <a:latin typeface="Inter Semi-Bold"/>
                <a:ea typeface="Inter Semi-Bold"/>
                <a:cs typeface="Inter Semi-Bold"/>
                <a:sym typeface="Inter Semi-Bold"/>
              </a:rPr>
              <a:t>Social Network Analysis</a:t>
            </a:r>
          </a:p>
        </p:txBody>
      </p:sp>
      <p:grpSp>
        <p:nvGrpSpPr>
          <p:cNvPr id="4" name="Group 4"/>
          <p:cNvGrpSpPr/>
          <p:nvPr/>
        </p:nvGrpSpPr>
        <p:grpSpPr>
          <a:xfrm>
            <a:off x="350862" y="10115547"/>
            <a:ext cx="13123949" cy="6355714"/>
            <a:chOff x="0" y="0"/>
            <a:chExt cx="17498599" cy="8474286"/>
          </a:xfrm>
        </p:grpSpPr>
        <p:sp>
          <p:nvSpPr>
            <p:cNvPr id="5" name="TextBox 5"/>
            <p:cNvSpPr txBox="1"/>
            <p:nvPr/>
          </p:nvSpPr>
          <p:spPr>
            <a:xfrm>
              <a:off x="0" y="161925"/>
              <a:ext cx="11301214" cy="1622001"/>
            </a:xfrm>
            <a:prstGeom prst="rect">
              <a:avLst/>
            </a:prstGeom>
          </p:spPr>
          <p:txBody>
            <a:bodyPr lIns="0" tIns="0" rIns="0" bIns="0" rtlCol="0" anchor="t">
              <a:spAutoFit/>
            </a:bodyPr>
            <a:lstStyle/>
            <a:p>
              <a:pPr algn="l">
                <a:lnSpc>
                  <a:spcPts val="8799"/>
                </a:lnSpc>
                <a:spcBef>
                  <a:spcPct val="0"/>
                </a:spcBef>
              </a:pPr>
              <a:r>
                <a:rPr lang="en-US" sz="8799" b="1" spc="-563">
                  <a:solidFill>
                    <a:srgbClr val="FFFFFF"/>
                  </a:solidFill>
                  <a:latin typeface="Inter Semi-Bold"/>
                  <a:ea typeface="Inter Semi-Bold"/>
                  <a:cs typeface="Inter Semi-Bold"/>
                  <a:sym typeface="Inter Semi-Bold"/>
                </a:rPr>
                <a:t>Table of Contents</a:t>
              </a:r>
            </a:p>
          </p:txBody>
        </p:sp>
        <p:sp>
          <p:nvSpPr>
            <p:cNvPr id="6" name="TextBox 6"/>
            <p:cNvSpPr txBox="1"/>
            <p:nvPr/>
          </p:nvSpPr>
          <p:spPr>
            <a:xfrm>
              <a:off x="0" y="2349076"/>
              <a:ext cx="3155057"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Introduction</a:t>
              </a:r>
            </a:p>
          </p:txBody>
        </p:sp>
        <p:sp>
          <p:nvSpPr>
            <p:cNvPr id="7" name="TextBox 7"/>
            <p:cNvSpPr txBox="1"/>
            <p:nvPr/>
          </p:nvSpPr>
          <p:spPr>
            <a:xfrm>
              <a:off x="0" y="305837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8" name="TextBox 8"/>
            <p:cNvSpPr txBox="1"/>
            <p:nvPr/>
          </p:nvSpPr>
          <p:spPr>
            <a:xfrm>
              <a:off x="0" y="4021666"/>
              <a:ext cx="2419648"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About Us</a:t>
              </a:r>
            </a:p>
          </p:txBody>
        </p:sp>
        <p:sp>
          <p:nvSpPr>
            <p:cNvPr id="9" name="TextBox 9"/>
            <p:cNvSpPr txBox="1"/>
            <p:nvPr/>
          </p:nvSpPr>
          <p:spPr>
            <a:xfrm>
              <a:off x="0" y="473096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0" name="TextBox 10"/>
            <p:cNvSpPr txBox="1"/>
            <p:nvPr/>
          </p:nvSpPr>
          <p:spPr>
            <a:xfrm>
              <a:off x="0" y="5694256"/>
              <a:ext cx="3211314"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Our Projects</a:t>
              </a:r>
            </a:p>
          </p:txBody>
        </p:sp>
        <p:sp>
          <p:nvSpPr>
            <p:cNvPr id="11" name="TextBox 11"/>
            <p:cNvSpPr txBox="1"/>
            <p:nvPr/>
          </p:nvSpPr>
          <p:spPr>
            <a:xfrm>
              <a:off x="0" y="640355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2" name="TextBox 12"/>
            <p:cNvSpPr txBox="1"/>
            <p:nvPr/>
          </p:nvSpPr>
          <p:spPr>
            <a:xfrm>
              <a:off x="0" y="736684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Chapter Title</a:t>
              </a:r>
            </a:p>
          </p:txBody>
        </p:sp>
        <p:sp>
          <p:nvSpPr>
            <p:cNvPr id="13" name="TextBox 13"/>
            <p:cNvSpPr txBox="1"/>
            <p:nvPr/>
          </p:nvSpPr>
          <p:spPr>
            <a:xfrm>
              <a:off x="0" y="807614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4" name="TextBox 14"/>
            <p:cNvSpPr txBox="1"/>
            <p:nvPr/>
          </p:nvSpPr>
          <p:spPr>
            <a:xfrm>
              <a:off x="12621700" y="234907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Chapter Title</a:t>
              </a:r>
            </a:p>
          </p:txBody>
        </p:sp>
        <p:sp>
          <p:nvSpPr>
            <p:cNvPr id="15" name="TextBox 15"/>
            <p:cNvSpPr txBox="1"/>
            <p:nvPr/>
          </p:nvSpPr>
          <p:spPr>
            <a:xfrm>
              <a:off x="12621700" y="305837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6" name="TextBox 16"/>
            <p:cNvSpPr txBox="1"/>
            <p:nvPr/>
          </p:nvSpPr>
          <p:spPr>
            <a:xfrm>
              <a:off x="12621700" y="402166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Chapter Title</a:t>
              </a:r>
            </a:p>
          </p:txBody>
        </p:sp>
        <p:sp>
          <p:nvSpPr>
            <p:cNvPr id="17" name="TextBox 17"/>
            <p:cNvSpPr txBox="1"/>
            <p:nvPr/>
          </p:nvSpPr>
          <p:spPr>
            <a:xfrm>
              <a:off x="12621700" y="473096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8" name="TextBox 18"/>
            <p:cNvSpPr txBox="1"/>
            <p:nvPr/>
          </p:nvSpPr>
          <p:spPr>
            <a:xfrm>
              <a:off x="12621700" y="569425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Chapter Title</a:t>
              </a:r>
            </a:p>
          </p:txBody>
        </p:sp>
        <p:sp>
          <p:nvSpPr>
            <p:cNvPr id="19" name="TextBox 19"/>
            <p:cNvSpPr txBox="1"/>
            <p:nvPr/>
          </p:nvSpPr>
          <p:spPr>
            <a:xfrm>
              <a:off x="12621700" y="640355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20" name="TextBox 20"/>
            <p:cNvSpPr txBox="1"/>
            <p:nvPr/>
          </p:nvSpPr>
          <p:spPr>
            <a:xfrm>
              <a:off x="12621700" y="736684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Chapter Title</a:t>
              </a:r>
            </a:p>
          </p:txBody>
        </p:sp>
        <p:sp>
          <p:nvSpPr>
            <p:cNvPr id="21" name="TextBox 21"/>
            <p:cNvSpPr txBox="1"/>
            <p:nvPr/>
          </p:nvSpPr>
          <p:spPr>
            <a:xfrm>
              <a:off x="12621700" y="807614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681967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32849" t="-54764" r="-21765" b="-66254"/>
            </a:stretch>
          </a:blipFill>
        </p:spPr>
      </p:sp>
      <p:sp>
        <p:nvSpPr>
          <p:cNvPr id="3" name="TextBox 3"/>
          <p:cNvSpPr txBox="1"/>
          <p:nvPr/>
        </p:nvSpPr>
        <p:spPr>
          <a:xfrm>
            <a:off x="-552223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TextBox 4"/>
          <p:cNvSpPr txBox="1"/>
          <p:nvPr/>
        </p:nvSpPr>
        <p:spPr>
          <a:xfrm>
            <a:off x="-8304576"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a:off x="-5522232"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3">
              <a:alphaModFix amt="0"/>
            </a:blip>
            <a:stretch>
              <a:fillRect l="-3960" t="-4414" b="-4414"/>
            </a:stretch>
          </a:blipFill>
        </p:spPr>
      </p:sp>
      <p:sp>
        <p:nvSpPr>
          <p:cNvPr id="6" name="Freeform 6"/>
          <p:cNvSpPr/>
          <p:nvPr/>
        </p:nvSpPr>
        <p:spPr>
          <a:xfrm rot="-5400000">
            <a:off x="-681922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alphaModFix amt="0"/>
            </a:blip>
            <a:stretch>
              <a:fillRect l="-46326" t="-34468" r="-25935" b="-51373"/>
            </a:stretch>
          </a:blipFill>
        </p:spPr>
      </p:sp>
      <p:sp>
        <p:nvSpPr>
          <p:cNvPr id="7" name="TextBox 7"/>
          <p:cNvSpPr txBox="1"/>
          <p:nvPr/>
        </p:nvSpPr>
        <p:spPr>
          <a:xfrm>
            <a:off x="-552223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8" name="TextBox 8"/>
          <p:cNvSpPr txBox="1"/>
          <p:nvPr/>
        </p:nvSpPr>
        <p:spPr>
          <a:xfrm>
            <a:off x="-5119973" y="3359587"/>
            <a:ext cx="5232449" cy="45586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9" name="TextBox 9"/>
          <p:cNvSpPr txBox="1"/>
          <p:nvPr/>
        </p:nvSpPr>
        <p:spPr>
          <a:xfrm>
            <a:off x="-5119517" y="3359587"/>
            <a:ext cx="5232449" cy="4558665"/>
          </a:xfrm>
          <a:prstGeom prst="rect">
            <a:avLst/>
          </a:prstGeom>
        </p:spPr>
        <p:txBody>
          <a:bodyPr lIns="0" tIns="0" rIns="0" bIns="0" rtlCol="0" anchor="t">
            <a:spAutoFit/>
          </a:bodyPr>
          <a:lstStyle/>
          <a:p>
            <a:pPr algn="r">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r">
              <a:lnSpc>
                <a:spcPts val="2100"/>
              </a:lnSpc>
            </a:pPr>
            <a:r>
              <a:rPr lang="en-US" sz="2100">
                <a:solidFill>
                  <a:srgbClr val="FFFFFF">
                    <a:alpha val="0"/>
                  </a:srgbClr>
                </a:solidFill>
                <a:latin typeface="Inter"/>
                <a:ea typeface="Inter"/>
                <a:cs typeface="Inter"/>
                <a:sym typeface="Inter"/>
              </a:rPr>
              <a:t>Follow me at @reallygreatsite to learn more. </a:t>
            </a:r>
          </a:p>
          <a:p>
            <a:pPr algn="r">
              <a:lnSpc>
                <a:spcPts val="2100"/>
              </a:lnSpc>
            </a:pPr>
            <a:endParaRPr lang="en-US" sz="2100">
              <a:solidFill>
                <a:srgbClr val="FFFFFF">
                  <a:alpha val="0"/>
                </a:srgbClr>
              </a:solidFill>
              <a:latin typeface="Inter"/>
              <a:ea typeface="Inter"/>
              <a:cs typeface="Inter"/>
              <a:sym typeface="Inter"/>
            </a:endParaRPr>
          </a:p>
          <a:p>
            <a:pPr algn="r">
              <a:lnSpc>
                <a:spcPts val="2100"/>
              </a:lnSpc>
              <a:spcBef>
                <a:spcPct val="0"/>
              </a:spcBef>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0" name="Freeform 10"/>
          <p:cNvSpPr/>
          <p:nvPr/>
        </p:nvSpPr>
        <p:spPr>
          <a:xfrm>
            <a:off x="-5521776"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5">
              <a:alphaModFix amt="0"/>
            </a:blip>
            <a:stretch>
              <a:fillRect l="-220651" t="-186367" r="-225896"/>
            </a:stretch>
          </a:blipFill>
        </p:spPr>
      </p:sp>
      <p:sp>
        <p:nvSpPr>
          <p:cNvPr id="11" name="Freeform 11"/>
          <p:cNvSpPr/>
          <p:nvPr/>
        </p:nvSpPr>
        <p:spPr>
          <a:xfrm rot="-5400000">
            <a:off x="-4210990" y="-7298225"/>
            <a:ext cx="26709979" cy="18288000"/>
          </a:xfrm>
          <a:custGeom>
            <a:avLst/>
            <a:gdLst/>
            <a:ahLst/>
            <a:cxnLst/>
            <a:rect l="l" t="t" r="r" b="b"/>
            <a:pathLst>
              <a:path w="26709979" h="18288000">
                <a:moveTo>
                  <a:pt x="0" y="0"/>
                </a:moveTo>
                <a:lnTo>
                  <a:pt x="26709980" y="0"/>
                </a:lnTo>
                <a:lnTo>
                  <a:pt x="26709980" y="18288000"/>
                </a:lnTo>
                <a:lnTo>
                  <a:pt x="0" y="18288000"/>
                </a:lnTo>
                <a:lnTo>
                  <a:pt x="0" y="0"/>
                </a:lnTo>
                <a:close/>
              </a:path>
            </a:pathLst>
          </a:custGeom>
          <a:blipFill>
            <a:blip r:embed="rId6"/>
            <a:stretch>
              <a:fillRect l="-62173" t="-78534" r="-82436" b="-57970"/>
            </a:stretch>
          </a:blipFill>
        </p:spPr>
      </p:sp>
      <p:sp>
        <p:nvSpPr>
          <p:cNvPr id="12" name="Freeform 12"/>
          <p:cNvSpPr/>
          <p:nvPr/>
        </p:nvSpPr>
        <p:spPr>
          <a:xfrm>
            <a:off x="10390709" y="0"/>
            <a:ext cx="8670727" cy="10465681"/>
          </a:xfrm>
          <a:custGeom>
            <a:avLst/>
            <a:gdLst/>
            <a:ahLst/>
            <a:cxnLst/>
            <a:rect l="l" t="t" r="r" b="b"/>
            <a:pathLst>
              <a:path w="8670727" h="10465681">
                <a:moveTo>
                  <a:pt x="0" y="0"/>
                </a:moveTo>
                <a:lnTo>
                  <a:pt x="8670727" y="0"/>
                </a:lnTo>
                <a:lnTo>
                  <a:pt x="8670727" y="10465681"/>
                </a:lnTo>
                <a:lnTo>
                  <a:pt x="0" y="10465681"/>
                </a:lnTo>
                <a:lnTo>
                  <a:pt x="0" y="0"/>
                </a:lnTo>
                <a:close/>
              </a:path>
            </a:pathLst>
          </a:custGeom>
          <a:blipFill>
            <a:blip r:embed="rId7"/>
            <a:stretch>
              <a:fillRect l="-13176" t="-357" r="-7956"/>
            </a:stretch>
          </a:blipFill>
        </p:spPr>
      </p:sp>
      <p:sp>
        <p:nvSpPr>
          <p:cNvPr id="13" name="TextBox 13"/>
          <p:cNvSpPr txBox="1"/>
          <p:nvPr/>
        </p:nvSpPr>
        <p:spPr>
          <a:xfrm>
            <a:off x="1028700" y="4194810"/>
            <a:ext cx="12724439" cy="3624220"/>
          </a:xfrm>
          <a:prstGeom prst="rect">
            <a:avLst/>
          </a:prstGeom>
        </p:spPr>
        <p:txBody>
          <a:bodyPr lIns="0" tIns="0" rIns="0" bIns="0" rtlCol="0" anchor="t">
            <a:spAutoFit/>
          </a:bodyPr>
          <a:lstStyle/>
          <a:p>
            <a:pPr algn="l">
              <a:lnSpc>
                <a:spcPts val="3175"/>
              </a:lnSpc>
            </a:pPr>
            <a:r>
              <a:rPr lang="en-US" sz="3175">
                <a:solidFill>
                  <a:srgbClr val="101010"/>
                </a:solidFill>
                <a:latin typeface="Inter"/>
                <a:ea typeface="Inter"/>
                <a:cs typeface="Inter"/>
                <a:sym typeface="Inter"/>
              </a:rPr>
              <a:t>All Required Matrix operations are under this like:</a:t>
            </a:r>
          </a:p>
          <a:p>
            <a:pPr algn="l">
              <a:lnSpc>
                <a:spcPts val="3175"/>
              </a:lnSpc>
            </a:pPr>
            <a:r>
              <a:rPr lang="en-US" sz="3175" b="1">
                <a:solidFill>
                  <a:srgbClr val="101010"/>
                </a:solidFill>
                <a:latin typeface="Inter Bold"/>
                <a:ea typeface="Inter Bold"/>
                <a:cs typeface="Inter Bold"/>
                <a:sym typeface="Inter Bold"/>
              </a:rPr>
              <a:t>copy()</a:t>
            </a:r>
            <a:r>
              <a:rPr lang="en-US" sz="3175">
                <a:solidFill>
                  <a:srgbClr val="101010"/>
                </a:solidFill>
                <a:latin typeface="Inter"/>
                <a:ea typeface="Inter"/>
                <a:cs typeface="Inter"/>
                <a:sym typeface="Inter"/>
              </a:rPr>
              <a:t>: for converting matrix for applying </a:t>
            </a:r>
          </a:p>
          <a:p>
            <a:pPr algn="l">
              <a:lnSpc>
                <a:spcPts val="3175"/>
              </a:lnSpc>
            </a:pPr>
            <a:r>
              <a:rPr lang="en-US" sz="3175">
                <a:solidFill>
                  <a:srgbClr val="101010"/>
                </a:solidFill>
                <a:latin typeface="Inter"/>
                <a:ea typeface="Inter"/>
                <a:cs typeface="Inter"/>
                <a:sym typeface="Inter"/>
              </a:rPr>
              <a:t>different operations</a:t>
            </a:r>
          </a:p>
          <a:p>
            <a:pPr algn="l">
              <a:lnSpc>
                <a:spcPts val="3175"/>
              </a:lnSpc>
            </a:pPr>
            <a:r>
              <a:rPr lang="en-US" sz="3175" b="1">
                <a:solidFill>
                  <a:srgbClr val="101010"/>
                </a:solidFill>
                <a:latin typeface="Inter Bold"/>
                <a:ea typeface="Inter Bold"/>
                <a:cs typeface="Inter Bold"/>
                <a:sym typeface="Inter Bold"/>
              </a:rPr>
              <a:t>scalarMul()</a:t>
            </a:r>
            <a:r>
              <a:rPr lang="en-US" sz="3175">
                <a:solidFill>
                  <a:srgbClr val="101010"/>
                </a:solidFill>
                <a:latin typeface="Inter"/>
                <a:ea typeface="Inter"/>
                <a:cs typeface="Inter"/>
                <a:sym typeface="Inter"/>
              </a:rPr>
              <a:t>: Multiplication of a scalar to a </a:t>
            </a:r>
          </a:p>
          <a:p>
            <a:pPr algn="l">
              <a:lnSpc>
                <a:spcPts val="3175"/>
              </a:lnSpc>
            </a:pPr>
            <a:r>
              <a:rPr lang="en-US" sz="3175">
                <a:solidFill>
                  <a:srgbClr val="101010"/>
                </a:solidFill>
                <a:latin typeface="Inter"/>
                <a:ea typeface="Inter"/>
                <a:cs typeface="Inter"/>
                <a:sym typeface="Inter"/>
              </a:rPr>
              <a:t>matrix</a:t>
            </a:r>
          </a:p>
          <a:p>
            <a:pPr algn="l">
              <a:lnSpc>
                <a:spcPts val="3175"/>
              </a:lnSpc>
            </a:pPr>
            <a:r>
              <a:rPr lang="en-US" sz="3175" b="1">
                <a:solidFill>
                  <a:srgbClr val="101010"/>
                </a:solidFill>
                <a:latin typeface="Inter Bold"/>
                <a:ea typeface="Inter Bold"/>
                <a:cs typeface="Inter Bold"/>
                <a:sym typeface="Inter Bold"/>
              </a:rPr>
              <a:t>add()</a:t>
            </a:r>
            <a:r>
              <a:rPr lang="en-US" sz="3175">
                <a:solidFill>
                  <a:srgbClr val="101010"/>
                </a:solidFill>
                <a:latin typeface="Inter"/>
                <a:ea typeface="Inter"/>
                <a:cs typeface="Inter"/>
                <a:sym typeface="Inter"/>
              </a:rPr>
              <a:t>: Matrix addition </a:t>
            </a:r>
          </a:p>
          <a:p>
            <a:pPr algn="l">
              <a:lnSpc>
                <a:spcPts val="3175"/>
              </a:lnSpc>
            </a:pPr>
            <a:r>
              <a:rPr lang="en-US" sz="3175">
                <a:solidFill>
                  <a:srgbClr val="101010"/>
                </a:solidFill>
                <a:latin typeface="Inter"/>
                <a:ea typeface="Inter"/>
                <a:cs typeface="Inter"/>
                <a:sym typeface="Inter"/>
              </a:rPr>
              <a:t>(two different matrices of same order)</a:t>
            </a:r>
          </a:p>
          <a:p>
            <a:pPr algn="l">
              <a:lnSpc>
                <a:spcPts val="3175"/>
              </a:lnSpc>
            </a:pPr>
            <a:r>
              <a:rPr lang="en-US" sz="3175" b="1">
                <a:solidFill>
                  <a:srgbClr val="101010"/>
                </a:solidFill>
                <a:latin typeface="Inter Bold"/>
                <a:ea typeface="Inter Bold"/>
                <a:cs typeface="Inter Bold"/>
                <a:sym typeface="Inter Bold"/>
              </a:rPr>
              <a:t>mul()</a:t>
            </a:r>
            <a:r>
              <a:rPr lang="en-US" sz="3175">
                <a:solidFill>
                  <a:srgbClr val="101010"/>
                </a:solidFill>
                <a:latin typeface="Inter"/>
                <a:ea typeface="Inter"/>
                <a:cs typeface="Inter"/>
                <a:sym typeface="Inter"/>
              </a:rPr>
              <a:t>: Matrix Multiplication</a:t>
            </a:r>
          </a:p>
          <a:p>
            <a:pPr algn="l">
              <a:lnSpc>
                <a:spcPts val="3175"/>
              </a:lnSpc>
              <a:spcBef>
                <a:spcPct val="0"/>
              </a:spcBef>
            </a:pPr>
            <a:endParaRPr lang="en-US" sz="3175">
              <a:solidFill>
                <a:srgbClr val="101010"/>
              </a:solidFill>
              <a:latin typeface="Inter"/>
              <a:ea typeface="Inter"/>
              <a:cs typeface="Inter"/>
              <a:sym typeface="Inter"/>
            </a:endParaRPr>
          </a:p>
        </p:txBody>
      </p:sp>
      <p:sp>
        <p:nvSpPr>
          <p:cNvPr id="14" name="TextBox 14"/>
          <p:cNvSpPr txBox="1"/>
          <p:nvPr/>
        </p:nvSpPr>
        <p:spPr>
          <a:xfrm>
            <a:off x="501600" y="1589101"/>
            <a:ext cx="11802654" cy="2013055"/>
          </a:xfrm>
          <a:prstGeom prst="rect">
            <a:avLst/>
          </a:prstGeom>
        </p:spPr>
        <p:txBody>
          <a:bodyPr lIns="0" tIns="0" rIns="0" bIns="0" rtlCol="0" anchor="t">
            <a:spAutoFit/>
          </a:bodyPr>
          <a:lstStyle/>
          <a:p>
            <a:pPr algn="ctr">
              <a:lnSpc>
                <a:spcPts val="15083"/>
              </a:lnSpc>
              <a:spcBef>
                <a:spcPct val="0"/>
              </a:spcBef>
            </a:pPr>
            <a:r>
              <a:rPr lang="en-US" sz="15083" b="1" spc="-965">
                <a:solidFill>
                  <a:srgbClr val="FFFFFF"/>
                </a:solidFill>
                <a:latin typeface="Inter Semi-Bold"/>
                <a:ea typeface="Inter Semi-Bold"/>
                <a:cs typeface="Inter Semi-Bold"/>
                <a:sym typeface="Inter Semi-Bold"/>
              </a:rPr>
              <a:t>Matrix Ops</a:t>
            </a:r>
          </a:p>
        </p:txBody>
      </p:sp>
      <p:sp>
        <p:nvSpPr>
          <p:cNvPr id="15" name="Freeform 15"/>
          <p:cNvSpPr/>
          <p:nvPr/>
        </p:nvSpPr>
        <p:spPr>
          <a:xfrm rot="-5400000">
            <a:off x="-1615889" y="7062486"/>
            <a:ext cx="21519777" cy="27767454"/>
          </a:xfrm>
          <a:custGeom>
            <a:avLst/>
            <a:gdLst/>
            <a:ahLst/>
            <a:cxnLst/>
            <a:rect l="l" t="t" r="r" b="b"/>
            <a:pathLst>
              <a:path w="21519777" h="27767454">
                <a:moveTo>
                  <a:pt x="0" y="0"/>
                </a:moveTo>
                <a:lnTo>
                  <a:pt x="21519778" y="0"/>
                </a:lnTo>
                <a:lnTo>
                  <a:pt x="21519778" y="27767454"/>
                </a:lnTo>
                <a:lnTo>
                  <a:pt x="0" y="27767454"/>
                </a:lnTo>
                <a:lnTo>
                  <a:pt x="0" y="0"/>
                </a:lnTo>
                <a:close/>
              </a:path>
            </a:pathLst>
          </a:custGeom>
          <a:blipFill>
            <a:blip r:embed="rId8"/>
            <a:stretch>
              <a:fillRect/>
            </a:stretch>
          </a:blipFill>
        </p:spPr>
      </p:sp>
      <p:sp>
        <p:nvSpPr>
          <p:cNvPr id="16" name="Freeform 16"/>
          <p:cNvSpPr/>
          <p:nvPr/>
        </p:nvSpPr>
        <p:spPr>
          <a:xfrm>
            <a:off x="-839170" y="9500004"/>
            <a:ext cx="18776308" cy="28182076"/>
          </a:xfrm>
          <a:custGeom>
            <a:avLst/>
            <a:gdLst/>
            <a:ahLst/>
            <a:cxnLst/>
            <a:rect l="l" t="t" r="r" b="b"/>
            <a:pathLst>
              <a:path w="18776308" h="28182076">
                <a:moveTo>
                  <a:pt x="0" y="0"/>
                </a:moveTo>
                <a:lnTo>
                  <a:pt x="18776308" y="0"/>
                </a:lnTo>
                <a:lnTo>
                  <a:pt x="18776308" y="28182076"/>
                </a:lnTo>
                <a:lnTo>
                  <a:pt x="0" y="28182076"/>
                </a:lnTo>
                <a:lnTo>
                  <a:pt x="0" y="0"/>
                </a:lnTo>
                <a:close/>
              </a:path>
            </a:pathLst>
          </a:custGeom>
          <a:blipFill>
            <a:blip r:embed="rId9"/>
            <a:stretch>
              <a:fillRect/>
            </a:stretch>
          </a:blipFill>
        </p:spPr>
      </p:sp>
      <p:sp>
        <p:nvSpPr>
          <p:cNvPr id="17" name="TextBox 17"/>
          <p:cNvSpPr txBox="1"/>
          <p:nvPr/>
        </p:nvSpPr>
        <p:spPr>
          <a:xfrm>
            <a:off x="17937138" y="7639974"/>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alpha val="0"/>
                  </a:srgbClr>
                </a:solidFill>
                <a:latin typeface="Inter Semi-Bold"/>
                <a:ea typeface="Inter Semi-Bold"/>
                <a:cs typeface="Inter Semi-Bold"/>
                <a:sym typeface="Inter Semi-Bold"/>
              </a:rPr>
              <a:t>About Us - About Us - About Us</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690990" y="3386275"/>
            <a:ext cx="4953540" cy="4953540"/>
          </a:xfrm>
          <a:custGeom>
            <a:avLst/>
            <a:gdLst/>
            <a:ahLst/>
            <a:cxnLst/>
            <a:rect l="l" t="t" r="r" b="b"/>
            <a:pathLst>
              <a:path w="4953540" h="4953540">
                <a:moveTo>
                  <a:pt x="0" y="0"/>
                </a:moveTo>
                <a:lnTo>
                  <a:pt x="4953540" y="0"/>
                </a:lnTo>
                <a:lnTo>
                  <a:pt x="4953540" y="4953541"/>
                </a:lnTo>
                <a:lnTo>
                  <a:pt x="0" y="4953541"/>
                </a:lnTo>
                <a:lnTo>
                  <a:pt x="0" y="0"/>
                </a:lnTo>
                <a:close/>
              </a:path>
            </a:pathLst>
          </a:custGeom>
          <a:blipFill>
            <a:blip r:embed="rId7"/>
            <a:stretch>
              <a:fillRect/>
            </a:stretch>
          </a:blipFill>
        </p:spPr>
      </p:sp>
      <p:sp>
        <p:nvSpPr>
          <p:cNvPr id="9" name="Freeform 9"/>
          <p:cNvSpPr/>
          <p:nvPr/>
        </p:nvSpPr>
        <p:spPr>
          <a:xfrm>
            <a:off x="7670195" y="2799813"/>
            <a:ext cx="3261979" cy="6725261"/>
          </a:xfrm>
          <a:custGeom>
            <a:avLst/>
            <a:gdLst/>
            <a:ahLst/>
            <a:cxnLst/>
            <a:rect l="l" t="t" r="r" b="b"/>
            <a:pathLst>
              <a:path w="3261979" h="6725261">
                <a:moveTo>
                  <a:pt x="0" y="0"/>
                </a:moveTo>
                <a:lnTo>
                  <a:pt x="3261979" y="0"/>
                </a:lnTo>
                <a:lnTo>
                  <a:pt x="3261979" y="6725261"/>
                </a:lnTo>
                <a:lnTo>
                  <a:pt x="0" y="6725261"/>
                </a:lnTo>
                <a:lnTo>
                  <a:pt x="0" y="0"/>
                </a:lnTo>
                <a:close/>
              </a:path>
            </a:pathLst>
          </a:custGeom>
          <a:blipFill>
            <a:blip r:embed="rId8"/>
            <a:stretch>
              <a:fillRect t="-1277" b="-44051"/>
            </a:stretch>
          </a:blipFill>
        </p:spPr>
      </p:sp>
      <p:sp>
        <p:nvSpPr>
          <p:cNvPr id="10" name="Freeform 10"/>
          <p:cNvSpPr/>
          <p:nvPr/>
        </p:nvSpPr>
        <p:spPr>
          <a:xfrm>
            <a:off x="12793884" y="3433810"/>
            <a:ext cx="4906006" cy="4906006"/>
          </a:xfrm>
          <a:custGeom>
            <a:avLst/>
            <a:gdLst/>
            <a:ahLst/>
            <a:cxnLst/>
            <a:rect l="l" t="t" r="r" b="b"/>
            <a:pathLst>
              <a:path w="4906006" h="4906006">
                <a:moveTo>
                  <a:pt x="0" y="0"/>
                </a:moveTo>
                <a:lnTo>
                  <a:pt x="4906006" y="0"/>
                </a:lnTo>
                <a:lnTo>
                  <a:pt x="4906006" y="4906006"/>
                </a:lnTo>
                <a:lnTo>
                  <a:pt x="0" y="4906006"/>
                </a:lnTo>
                <a:lnTo>
                  <a:pt x="0" y="0"/>
                </a:lnTo>
                <a:close/>
              </a:path>
            </a:pathLst>
          </a:custGeom>
          <a:blipFill>
            <a:blip r:embed="rId9"/>
            <a:stretch>
              <a:fillRect/>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MatOps</a:t>
            </a:r>
          </a:p>
        </p:txBody>
      </p:sp>
      <p:sp>
        <p:nvSpPr>
          <p:cNvPr id="12" name="TextBox 12"/>
          <p:cNvSpPr txBox="1"/>
          <p:nvPr/>
        </p:nvSpPr>
        <p:spPr>
          <a:xfrm>
            <a:off x="632710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Graph</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DataSets</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1191637" y="2983964"/>
            <a:ext cx="3567843" cy="6356958"/>
          </a:xfrm>
          <a:custGeom>
            <a:avLst/>
            <a:gdLst/>
            <a:ahLst/>
            <a:cxnLst/>
            <a:rect l="l" t="t" r="r" b="b"/>
            <a:pathLst>
              <a:path w="3567843" h="6356958">
                <a:moveTo>
                  <a:pt x="0" y="0"/>
                </a:moveTo>
                <a:lnTo>
                  <a:pt x="3567843" y="0"/>
                </a:lnTo>
                <a:lnTo>
                  <a:pt x="3567843" y="6356959"/>
                </a:lnTo>
                <a:lnTo>
                  <a:pt x="0" y="6356959"/>
                </a:lnTo>
                <a:lnTo>
                  <a:pt x="0" y="0"/>
                </a:lnTo>
                <a:close/>
              </a:path>
            </a:pathLst>
          </a:custGeom>
          <a:blipFill>
            <a:blip r:embed="rId7"/>
            <a:stretch>
              <a:fillRect/>
            </a:stretch>
          </a:blipFill>
        </p:spPr>
      </p:sp>
      <p:sp>
        <p:nvSpPr>
          <p:cNvPr id="9" name="Freeform 9"/>
          <p:cNvSpPr/>
          <p:nvPr/>
        </p:nvSpPr>
        <p:spPr>
          <a:xfrm>
            <a:off x="7101762" y="4235455"/>
            <a:ext cx="4086300" cy="4086300"/>
          </a:xfrm>
          <a:custGeom>
            <a:avLst/>
            <a:gdLst/>
            <a:ahLst/>
            <a:cxnLst/>
            <a:rect l="l" t="t" r="r" b="b"/>
            <a:pathLst>
              <a:path w="4086300" h="4086300">
                <a:moveTo>
                  <a:pt x="0" y="0"/>
                </a:moveTo>
                <a:lnTo>
                  <a:pt x="4086300" y="0"/>
                </a:lnTo>
                <a:lnTo>
                  <a:pt x="4086300" y="4086299"/>
                </a:lnTo>
                <a:lnTo>
                  <a:pt x="0" y="4086299"/>
                </a:lnTo>
                <a:lnTo>
                  <a:pt x="0" y="0"/>
                </a:lnTo>
                <a:close/>
              </a:path>
            </a:pathLst>
          </a:custGeom>
          <a:blipFill>
            <a:blip r:embed="rId8"/>
            <a:stretch>
              <a:fillRect/>
            </a:stretch>
          </a:blipFill>
        </p:spPr>
      </p:sp>
      <p:sp>
        <p:nvSpPr>
          <p:cNvPr id="10" name="Freeform 10"/>
          <p:cNvSpPr/>
          <p:nvPr/>
        </p:nvSpPr>
        <p:spPr>
          <a:xfrm>
            <a:off x="12800466" y="3689158"/>
            <a:ext cx="4681306" cy="4738068"/>
          </a:xfrm>
          <a:custGeom>
            <a:avLst/>
            <a:gdLst/>
            <a:ahLst/>
            <a:cxnLst/>
            <a:rect l="l" t="t" r="r" b="b"/>
            <a:pathLst>
              <a:path w="4681306" h="4738068">
                <a:moveTo>
                  <a:pt x="0" y="0"/>
                </a:moveTo>
                <a:lnTo>
                  <a:pt x="4681306" y="0"/>
                </a:lnTo>
                <a:lnTo>
                  <a:pt x="4681306" y="4738068"/>
                </a:lnTo>
                <a:lnTo>
                  <a:pt x="0" y="4738068"/>
                </a:lnTo>
                <a:lnTo>
                  <a:pt x="0" y="0"/>
                </a:lnTo>
                <a:close/>
              </a:path>
            </a:pathLst>
          </a:custGeom>
          <a:blipFill>
            <a:blip r:embed="rId9"/>
            <a:stretch>
              <a:fillRect l="-42056" r="-42049"/>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Futher...</a:t>
            </a:r>
          </a:p>
        </p:txBody>
      </p:sp>
      <p:sp>
        <p:nvSpPr>
          <p:cNvPr id="12" name="TextBox 12"/>
          <p:cNvSpPr txBox="1"/>
          <p:nvPr/>
        </p:nvSpPr>
        <p:spPr>
          <a:xfrm>
            <a:off x="6327102" y="1801273"/>
            <a:ext cx="5633796" cy="1887886"/>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Analysis and Results</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FileSystem</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16640603"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62173" t="-78534" r="-82436" b="-57970"/>
            </a:stretch>
          </a:blipFill>
        </p:spPr>
      </p:sp>
      <p:sp>
        <p:nvSpPr>
          <p:cNvPr id="3" name="TextBox 3"/>
          <p:cNvSpPr txBox="1"/>
          <p:nvPr/>
        </p:nvSpPr>
        <p:spPr>
          <a:xfrm>
            <a:off x="17937138"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4" name="Freeform 4"/>
          <p:cNvSpPr/>
          <p:nvPr/>
        </p:nvSpPr>
        <p:spPr>
          <a:xfrm flipH="1">
            <a:off x="17938962" y="2226088"/>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3">
              <a:alphaModFix amt="0"/>
            </a:blip>
            <a:stretch>
              <a:fillRect l="-72849" t="-107311" r="-101730" b="-111890"/>
            </a:stretch>
          </a:blipFill>
        </p:spPr>
      </p:sp>
      <p:sp>
        <p:nvSpPr>
          <p:cNvPr id="5" name="Freeform 5"/>
          <p:cNvSpPr/>
          <p:nvPr/>
        </p:nvSpPr>
        <p:spPr>
          <a:xfrm rot="-5400000">
            <a:off x="16641971"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alphaModFix amt="0"/>
            </a:blip>
            <a:stretch>
              <a:fillRect l="-46326" t="-34468" r="-25935" b="-51373"/>
            </a:stretch>
          </a:blipFill>
        </p:spPr>
      </p:sp>
      <p:sp>
        <p:nvSpPr>
          <p:cNvPr id="6" name="TextBox 6"/>
          <p:cNvSpPr txBox="1"/>
          <p:nvPr/>
        </p:nvSpPr>
        <p:spPr>
          <a:xfrm>
            <a:off x="1793896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7" name="Freeform 7"/>
          <p:cNvSpPr/>
          <p:nvPr/>
        </p:nvSpPr>
        <p:spPr>
          <a:xfrm>
            <a:off x="17939417"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5">
              <a:alphaModFix amt="0"/>
            </a:blip>
            <a:stretch>
              <a:fillRect l="-220651" t="-186367" r="-225896"/>
            </a:stretch>
          </a:blipFill>
        </p:spPr>
      </p:sp>
      <p:sp>
        <p:nvSpPr>
          <p:cNvPr id="8" name="Freeform 8"/>
          <p:cNvSpPr/>
          <p:nvPr/>
        </p:nvSpPr>
        <p:spPr>
          <a:xfrm rot="-5400000">
            <a:off x="-4210990" y="2398078"/>
            <a:ext cx="26709979" cy="18288000"/>
          </a:xfrm>
          <a:custGeom>
            <a:avLst/>
            <a:gdLst/>
            <a:ahLst/>
            <a:cxnLst/>
            <a:rect l="l" t="t" r="r" b="b"/>
            <a:pathLst>
              <a:path w="26709979" h="18288000">
                <a:moveTo>
                  <a:pt x="0" y="0"/>
                </a:moveTo>
                <a:lnTo>
                  <a:pt x="26709980" y="0"/>
                </a:lnTo>
                <a:lnTo>
                  <a:pt x="26709980" y="18288000"/>
                </a:lnTo>
                <a:lnTo>
                  <a:pt x="0" y="18288000"/>
                </a:lnTo>
                <a:lnTo>
                  <a:pt x="0" y="0"/>
                </a:lnTo>
                <a:close/>
              </a:path>
            </a:pathLst>
          </a:custGeom>
          <a:blipFill>
            <a:blip r:embed="rId6"/>
            <a:stretch>
              <a:fillRect l="-32849" t="-54764" r="-21765" b="-66254"/>
            </a:stretch>
          </a:blipFill>
        </p:spPr>
      </p:sp>
      <p:sp>
        <p:nvSpPr>
          <p:cNvPr id="9" name="Freeform 9"/>
          <p:cNvSpPr/>
          <p:nvPr/>
        </p:nvSpPr>
        <p:spPr>
          <a:xfrm>
            <a:off x="603263" y="1270404"/>
            <a:ext cx="4866951" cy="8671627"/>
          </a:xfrm>
          <a:custGeom>
            <a:avLst/>
            <a:gdLst/>
            <a:ahLst/>
            <a:cxnLst/>
            <a:rect l="l" t="t" r="r" b="b"/>
            <a:pathLst>
              <a:path w="4866951" h="8671627">
                <a:moveTo>
                  <a:pt x="0" y="0"/>
                </a:moveTo>
                <a:lnTo>
                  <a:pt x="4866951" y="0"/>
                </a:lnTo>
                <a:lnTo>
                  <a:pt x="4866951" y="8671627"/>
                </a:lnTo>
                <a:lnTo>
                  <a:pt x="0" y="8671627"/>
                </a:lnTo>
                <a:lnTo>
                  <a:pt x="0" y="0"/>
                </a:lnTo>
                <a:close/>
              </a:path>
            </a:pathLst>
          </a:custGeom>
          <a:blipFill>
            <a:blip r:embed="rId7"/>
            <a:stretch>
              <a:fillRect/>
            </a:stretch>
          </a:blipFill>
        </p:spPr>
      </p:sp>
      <p:sp>
        <p:nvSpPr>
          <p:cNvPr id="10" name="TextBox 10"/>
          <p:cNvSpPr txBox="1"/>
          <p:nvPr/>
        </p:nvSpPr>
        <p:spPr>
          <a:xfrm>
            <a:off x="6107570" y="1459265"/>
            <a:ext cx="11829567" cy="2027822"/>
          </a:xfrm>
          <a:prstGeom prst="rect">
            <a:avLst/>
          </a:prstGeom>
        </p:spPr>
        <p:txBody>
          <a:bodyPr lIns="0" tIns="0" rIns="0" bIns="0" rtlCol="0" anchor="t">
            <a:spAutoFit/>
          </a:bodyPr>
          <a:lstStyle/>
          <a:p>
            <a:pPr algn="ctr">
              <a:lnSpc>
                <a:spcPts val="15118"/>
              </a:lnSpc>
              <a:spcBef>
                <a:spcPct val="0"/>
              </a:spcBef>
            </a:pPr>
            <a:r>
              <a:rPr lang="en-US" sz="15118" b="1" spc="-967">
                <a:solidFill>
                  <a:srgbClr val="FFFFFF"/>
                </a:solidFill>
                <a:latin typeface="Inter Semi-Bold"/>
                <a:ea typeface="Inter Semi-Bold"/>
                <a:cs typeface="Inter Semi-Bold"/>
                <a:sym typeface="Inter Semi-Bold"/>
              </a:rPr>
              <a:t>File System</a:t>
            </a:r>
          </a:p>
        </p:txBody>
      </p:sp>
      <p:sp>
        <p:nvSpPr>
          <p:cNvPr id="11" name="TextBox 11"/>
          <p:cNvSpPr txBox="1"/>
          <p:nvPr/>
        </p:nvSpPr>
        <p:spPr>
          <a:xfrm>
            <a:off x="8237963" y="4429662"/>
            <a:ext cx="6932337" cy="2689606"/>
          </a:xfrm>
          <a:prstGeom prst="rect">
            <a:avLst/>
          </a:prstGeom>
        </p:spPr>
        <p:txBody>
          <a:bodyPr lIns="0" tIns="0" rIns="0" bIns="0" rtlCol="0" anchor="t">
            <a:spAutoFit/>
          </a:bodyPr>
          <a:lstStyle/>
          <a:p>
            <a:pPr algn="l">
              <a:lnSpc>
                <a:spcPts val="5221"/>
              </a:lnSpc>
              <a:spcBef>
                <a:spcPct val="0"/>
              </a:spcBef>
            </a:pPr>
            <a:r>
              <a:rPr lang="en-US" sz="5221">
                <a:solidFill>
                  <a:srgbClr val="FFFFFF"/>
                </a:solidFill>
                <a:latin typeface="Inter"/>
                <a:ea typeface="Inter"/>
                <a:cs typeface="Inter"/>
                <a:sym typeface="Inter"/>
              </a:rPr>
              <a:t>To access the content of a node this file system has been created </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1191637" y="2983964"/>
            <a:ext cx="3567843" cy="6356958"/>
          </a:xfrm>
          <a:custGeom>
            <a:avLst/>
            <a:gdLst/>
            <a:ahLst/>
            <a:cxnLst/>
            <a:rect l="l" t="t" r="r" b="b"/>
            <a:pathLst>
              <a:path w="3567843" h="6356958">
                <a:moveTo>
                  <a:pt x="0" y="0"/>
                </a:moveTo>
                <a:lnTo>
                  <a:pt x="3567843" y="0"/>
                </a:lnTo>
                <a:lnTo>
                  <a:pt x="3567843" y="6356959"/>
                </a:lnTo>
                <a:lnTo>
                  <a:pt x="0" y="6356959"/>
                </a:lnTo>
                <a:lnTo>
                  <a:pt x="0" y="0"/>
                </a:lnTo>
                <a:close/>
              </a:path>
            </a:pathLst>
          </a:custGeom>
          <a:blipFill>
            <a:blip r:embed="rId7"/>
            <a:stretch>
              <a:fillRect/>
            </a:stretch>
          </a:blipFill>
        </p:spPr>
      </p:sp>
      <p:sp>
        <p:nvSpPr>
          <p:cNvPr id="9" name="Freeform 9"/>
          <p:cNvSpPr/>
          <p:nvPr/>
        </p:nvSpPr>
        <p:spPr>
          <a:xfrm>
            <a:off x="7101762" y="4235455"/>
            <a:ext cx="4086300" cy="4086300"/>
          </a:xfrm>
          <a:custGeom>
            <a:avLst/>
            <a:gdLst/>
            <a:ahLst/>
            <a:cxnLst/>
            <a:rect l="l" t="t" r="r" b="b"/>
            <a:pathLst>
              <a:path w="4086300" h="4086300">
                <a:moveTo>
                  <a:pt x="0" y="0"/>
                </a:moveTo>
                <a:lnTo>
                  <a:pt x="4086300" y="0"/>
                </a:lnTo>
                <a:lnTo>
                  <a:pt x="4086300" y="4086299"/>
                </a:lnTo>
                <a:lnTo>
                  <a:pt x="0" y="4086299"/>
                </a:lnTo>
                <a:lnTo>
                  <a:pt x="0" y="0"/>
                </a:lnTo>
                <a:close/>
              </a:path>
            </a:pathLst>
          </a:custGeom>
          <a:blipFill>
            <a:blip r:embed="rId8"/>
            <a:stretch>
              <a:fillRect/>
            </a:stretch>
          </a:blipFill>
        </p:spPr>
      </p:sp>
      <p:sp>
        <p:nvSpPr>
          <p:cNvPr id="10" name="Freeform 10"/>
          <p:cNvSpPr/>
          <p:nvPr/>
        </p:nvSpPr>
        <p:spPr>
          <a:xfrm>
            <a:off x="12800466" y="3689158"/>
            <a:ext cx="4681306" cy="4738068"/>
          </a:xfrm>
          <a:custGeom>
            <a:avLst/>
            <a:gdLst/>
            <a:ahLst/>
            <a:cxnLst/>
            <a:rect l="l" t="t" r="r" b="b"/>
            <a:pathLst>
              <a:path w="4681306" h="4738068">
                <a:moveTo>
                  <a:pt x="0" y="0"/>
                </a:moveTo>
                <a:lnTo>
                  <a:pt x="4681306" y="0"/>
                </a:lnTo>
                <a:lnTo>
                  <a:pt x="4681306" y="4738068"/>
                </a:lnTo>
                <a:lnTo>
                  <a:pt x="0" y="4738068"/>
                </a:lnTo>
                <a:lnTo>
                  <a:pt x="0" y="0"/>
                </a:lnTo>
                <a:close/>
              </a:path>
            </a:pathLst>
          </a:custGeom>
          <a:blipFill>
            <a:blip r:embed="rId9"/>
            <a:stretch>
              <a:fillRect l="-42056" r="-42049"/>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Futher...</a:t>
            </a:r>
          </a:p>
        </p:txBody>
      </p:sp>
      <p:sp>
        <p:nvSpPr>
          <p:cNvPr id="12" name="TextBox 12"/>
          <p:cNvSpPr txBox="1"/>
          <p:nvPr/>
        </p:nvSpPr>
        <p:spPr>
          <a:xfrm>
            <a:off x="6327102" y="1801273"/>
            <a:ext cx="5633796" cy="1887886"/>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Analysis and Results</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FileSystem</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6760419"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32849" t="-54764" r="-21765" b="-66254"/>
            </a:stretch>
          </a:blipFill>
        </p:spPr>
      </p:sp>
      <p:sp>
        <p:nvSpPr>
          <p:cNvPr id="3" name="TextBox 3"/>
          <p:cNvSpPr txBox="1"/>
          <p:nvPr/>
        </p:nvSpPr>
        <p:spPr>
          <a:xfrm>
            <a:off x="-5462973"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TextBox 4"/>
          <p:cNvSpPr txBox="1"/>
          <p:nvPr/>
        </p:nvSpPr>
        <p:spPr>
          <a:xfrm>
            <a:off x="-8245317"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a:off x="-5462973"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3">
              <a:alphaModFix amt="0"/>
            </a:blip>
            <a:stretch>
              <a:fillRect l="-3960" t="-4414" b="-4414"/>
            </a:stretch>
          </a:blipFill>
        </p:spPr>
      </p:sp>
      <p:sp>
        <p:nvSpPr>
          <p:cNvPr id="6" name="Freeform 6"/>
          <p:cNvSpPr/>
          <p:nvPr/>
        </p:nvSpPr>
        <p:spPr>
          <a:xfrm rot="-5400000">
            <a:off x="-4208746" y="-420325"/>
            <a:ext cx="26707316" cy="18286176"/>
          </a:xfrm>
          <a:custGeom>
            <a:avLst/>
            <a:gdLst/>
            <a:ahLst/>
            <a:cxnLst/>
            <a:rect l="l" t="t" r="r" b="b"/>
            <a:pathLst>
              <a:path w="26707316" h="18286176">
                <a:moveTo>
                  <a:pt x="0" y="0"/>
                </a:moveTo>
                <a:lnTo>
                  <a:pt x="26707316" y="0"/>
                </a:lnTo>
                <a:lnTo>
                  <a:pt x="26707316" y="18286177"/>
                </a:lnTo>
                <a:lnTo>
                  <a:pt x="0" y="18286177"/>
                </a:lnTo>
                <a:lnTo>
                  <a:pt x="0" y="0"/>
                </a:lnTo>
                <a:close/>
              </a:path>
            </a:pathLst>
          </a:custGeom>
          <a:blipFill>
            <a:blip r:embed="rId4"/>
            <a:stretch>
              <a:fillRect l="-46326" t="-34468" r="-25935" b="-51373"/>
            </a:stretch>
          </a:blipFill>
        </p:spPr>
      </p:sp>
      <p:sp>
        <p:nvSpPr>
          <p:cNvPr id="7" name="Freeform 7"/>
          <p:cNvSpPr/>
          <p:nvPr/>
        </p:nvSpPr>
        <p:spPr>
          <a:xfrm rot="-5400000">
            <a:off x="16818881"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alphaModFix amt="0"/>
            </a:blip>
            <a:stretch>
              <a:fillRect l="-62173" t="-78534" r="-82436" b="-57970"/>
            </a:stretch>
          </a:blipFill>
        </p:spPr>
      </p:sp>
      <p:sp>
        <p:nvSpPr>
          <p:cNvPr id="8" name="TextBox 8"/>
          <p:cNvSpPr txBox="1"/>
          <p:nvPr/>
        </p:nvSpPr>
        <p:spPr>
          <a:xfrm>
            <a:off x="18115416"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9" name="Freeform 9"/>
          <p:cNvSpPr/>
          <p:nvPr/>
        </p:nvSpPr>
        <p:spPr>
          <a:xfrm flipH="1">
            <a:off x="18117240" y="2226088"/>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6">
              <a:alphaModFix amt="0"/>
            </a:blip>
            <a:stretch>
              <a:fillRect l="-72849" t="-107311" r="-101730" b="-111890"/>
            </a:stretch>
          </a:blipFill>
        </p:spPr>
      </p:sp>
      <p:sp>
        <p:nvSpPr>
          <p:cNvPr id="10" name="Freeform 10"/>
          <p:cNvSpPr/>
          <p:nvPr/>
        </p:nvSpPr>
        <p:spPr>
          <a:xfrm>
            <a:off x="6428281" y="4537130"/>
            <a:ext cx="5421952" cy="5421952"/>
          </a:xfrm>
          <a:custGeom>
            <a:avLst/>
            <a:gdLst/>
            <a:ahLst/>
            <a:cxnLst/>
            <a:rect l="l" t="t" r="r" b="b"/>
            <a:pathLst>
              <a:path w="5421952" h="5421952">
                <a:moveTo>
                  <a:pt x="0" y="0"/>
                </a:moveTo>
                <a:lnTo>
                  <a:pt x="5421952" y="0"/>
                </a:lnTo>
                <a:lnTo>
                  <a:pt x="5421952" y="5421952"/>
                </a:lnTo>
                <a:lnTo>
                  <a:pt x="0" y="5421952"/>
                </a:lnTo>
                <a:lnTo>
                  <a:pt x="0" y="0"/>
                </a:lnTo>
                <a:close/>
              </a:path>
            </a:pathLst>
          </a:custGeom>
          <a:blipFill>
            <a:blip r:embed="rId7"/>
            <a:stretch>
              <a:fillRect/>
            </a:stretch>
          </a:blipFill>
        </p:spPr>
      </p:sp>
      <p:sp>
        <p:nvSpPr>
          <p:cNvPr id="11" name="Freeform 11"/>
          <p:cNvSpPr/>
          <p:nvPr/>
        </p:nvSpPr>
        <p:spPr>
          <a:xfrm>
            <a:off x="759459" y="3602124"/>
            <a:ext cx="3162587" cy="6356958"/>
          </a:xfrm>
          <a:custGeom>
            <a:avLst/>
            <a:gdLst/>
            <a:ahLst/>
            <a:cxnLst/>
            <a:rect l="l" t="t" r="r" b="b"/>
            <a:pathLst>
              <a:path w="3162587" h="6356958">
                <a:moveTo>
                  <a:pt x="0" y="0"/>
                </a:moveTo>
                <a:lnTo>
                  <a:pt x="3162587" y="0"/>
                </a:lnTo>
                <a:lnTo>
                  <a:pt x="3162587" y="6356958"/>
                </a:lnTo>
                <a:lnTo>
                  <a:pt x="0" y="6356958"/>
                </a:lnTo>
                <a:lnTo>
                  <a:pt x="0" y="0"/>
                </a:lnTo>
                <a:close/>
              </a:path>
            </a:pathLst>
          </a:custGeom>
          <a:blipFill>
            <a:blip r:embed="rId8"/>
            <a:stretch>
              <a:fillRect/>
            </a:stretch>
          </a:blipFill>
        </p:spPr>
      </p:sp>
      <p:sp>
        <p:nvSpPr>
          <p:cNvPr id="12" name="TextBox 12"/>
          <p:cNvSpPr txBox="1"/>
          <p:nvPr/>
        </p:nvSpPr>
        <p:spPr>
          <a:xfrm>
            <a:off x="350862" y="2772908"/>
            <a:ext cx="5232449" cy="55810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Results of All metrics will be present in form of .txt files</a:t>
            </a:r>
          </a:p>
        </p:txBody>
      </p:sp>
      <p:sp>
        <p:nvSpPr>
          <p:cNvPr id="13" name="TextBox 13"/>
          <p:cNvSpPr txBox="1"/>
          <p:nvPr/>
        </p:nvSpPr>
        <p:spPr>
          <a:xfrm>
            <a:off x="11945483" y="4823580"/>
            <a:ext cx="6081250" cy="1539782"/>
          </a:xfrm>
          <a:prstGeom prst="rect">
            <a:avLst/>
          </a:prstGeom>
        </p:spPr>
        <p:txBody>
          <a:bodyPr lIns="0" tIns="0" rIns="0" bIns="0" rtlCol="0" anchor="t">
            <a:spAutoFit/>
          </a:bodyPr>
          <a:lstStyle/>
          <a:p>
            <a:pPr algn="r">
              <a:lnSpc>
                <a:spcPts val="3999"/>
              </a:lnSpc>
              <a:spcBef>
                <a:spcPct val="0"/>
              </a:spcBef>
            </a:pPr>
            <a:r>
              <a:rPr lang="en-US" sz="3999">
                <a:solidFill>
                  <a:srgbClr val="FFFFFF"/>
                </a:solidFill>
                <a:latin typeface="Inter"/>
                <a:ea typeface="Inter"/>
                <a:cs typeface="Inter"/>
                <a:sym typeface="Inter"/>
              </a:rPr>
              <a:t>These results futher help in identifying most influential nodes(Papers)</a:t>
            </a:r>
          </a:p>
        </p:txBody>
      </p:sp>
      <p:sp>
        <p:nvSpPr>
          <p:cNvPr id="14" name="TextBox 14"/>
          <p:cNvSpPr txBox="1"/>
          <p:nvPr/>
        </p:nvSpPr>
        <p:spPr>
          <a:xfrm>
            <a:off x="3250330" y="674595"/>
            <a:ext cx="11789163" cy="3933439"/>
          </a:xfrm>
          <a:prstGeom prst="rect">
            <a:avLst/>
          </a:prstGeom>
        </p:spPr>
        <p:txBody>
          <a:bodyPr lIns="0" tIns="0" rIns="0" bIns="0" rtlCol="0" anchor="t">
            <a:spAutoFit/>
          </a:bodyPr>
          <a:lstStyle/>
          <a:p>
            <a:pPr algn="ctr">
              <a:lnSpc>
                <a:spcPts val="15066"/>
              </a:lnSpc>
              <a:spcBef>
                <a:spcPct val="0"/>
              </a:spcBef>
            </a:pPr>
            <a:r>
              <a:rPr lang="en-US" sz="15066" b="1" spc="-964">
                <a:solidFill>
                  <a:srgbClr val="FFFFFF"/>
                </a:solidFill>
                <a:latin typeface="Inter Semi-Bold"/>
                <a:ea typeface="Inter Semi-Bold"/>
                <a:cs typeface="Inter Semi-Bold"/>
                <a:sym typeface="Inter Semi-Bold"/>
              </a:rPr>
              <a:t>Analysis &amp; Results</a:t>
            </a:r>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1191637" y="2983964"/>
            <a:ext cx="3567843" cy="6356958"/>
          </a:xfrm>
          <a:custGeom>
            <a:avLst/>
            <a:gdLst/>
            <a:ahLst/>
            <a:cxnLst/>
            <a:rect l="l" t="t" r="r" b="b"/>
            <a:pathLst>
              <a:path w="3567843" h="6356958">
                <a:moveTo>
                  <a:pt x="0" y="0"/>
                </a:moveTo>
                <a:lnTo>
                  <a:pt x="3567843" y="0"/>
                </a:lnTo>
                <a:lnTo>
                  <a:pt x="3567843" y="6356959"/>
                </a:lnTo>
                <a:lnTo>
                  <a:pt x="0" y="6356959"/>
                </a:lnTo>
                <a:lnTo>
                  <a:pt x="0" y="0"/>
                </a:lnTo>
                <a:close/>
              </a:path>
            </a:pathLst>
          </a:custGeom>
          <a:blipFill>
            <a:blip r:embed="rId7"/>
            <a:stretch>
              <a:fillRect/>
            </a:stretch>
          </a:blipFill>
        </p:spPr>
      </p:sp>
      <p:sp>
        <p:nvSpPr>
          <p:cNvPr id="9" name="Freeform 9"/>
          <p:cNvSpPr/>
          <p:nvPr/>
        </p:nvSpPr>
        <p:spPr>
          <a:xfrm>
            <a:off x="7101762" y="4235455"/>
            <a:ext cx="4086300" cy="4086300"/>
          </a:xfrm>
          <a:custGeom>
            <a:avLst/>
            <a:gdLst/>
            <a:ahLst/>
            <a:cxnLst/>
            <a:rect l="l" t="t" r="r" b="b"/>
            <a:pathLst>
              <a:path w="4086300" h="4086300">
                <a:moveTo>
                  <a:pt x="0" y="0"/>
                </a:moveTo>
                <a:lnTo>
                  <a:pt x="4086300" y="0"/>
                </a:lnTo>
                <a:lnTo>
                  <a:pt x="4086300" y="4086299"/>
                </a:lnTo>
                <a:lnTo>
                  <a:pt x="0" y="4086299"/>
                </a:lnTo>
                <a:lnTo>
                  <a:pt x="0" y="0"/>
                </a:lnTo>
                <a:close/>
              </a:path>
            </a:pathLst>
          </a:custGeom>
          <a:blipFill>
            <a:blip r:embed="rId8"/>
            <a:stretch>
              <a:fillRect/>
            </a:stretch>
          </a:blipFill>
        </p:spPr>
      </p:sp>
      <p:sp>
        <p:nvSpPr>
          <p:cNvPr id="10" name="Freeform 10"/>
          <p:cNvSpPr/>
          <p:nvPr/>
        </p:nvSpPr>
        <p:spPr>
          <a:xfrm>
            <a:off x="12800466" y="3689158"/>
            <a:ext cx="4681306" cy="4738068"/>
          </a:xfrm>
          <a:custGeom>
            <a:avLst/>
            <a:gdLst/>
            <a:ahLst/>
            <a:cxnLst/>
            <a:rect l="l" t="t" r="r" b="b"/>
            <a:pathLst>
              <a:path w="4681306" h="4738068">
                <a:moveTo>
                  <a:pt x="0" y="0"/>
                </a:moveTo>
                <a:lnTo>
                  <a:pt x="4681306" y="0"/>
                </a:lnTo>
                <a:lnTo>
                  <a:pt x="4681306" y="4738068"/>
                </a:lnTo>
                <a:lnTo>
                  <a:pt x="0" y="4738068"/>
                </a:lnTo>
                <a:lnTo>
                  <a:pt x="0" y="0"/>
                </a:lnTo>
                <a:close/>
              </a:path>
            </a:pathLst>
          </a:custGeom>
          <a:blipFill>
            <a:blip r:embed="rId9"/>
            <a:stretch>
              <a:fillRect l="-42056" r="-42049"/>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Futher...</a:t>
            </a:r>
          </a:p>
        </p:txBody>
      </p:sp>
      <p:sp>
        <p:nvSpPr>
          <p:cNvPr id="12" name="TextBox 12"/>
          <p:cNvSpPr txBox="1"/>
          <p:nvPr/>
        </p:nvSpPr>
        <p:spPr>
          <a:xfrm>
            <a:off x="6327102" y="1801273"/>
            <a:ext cx="5633796" cy="1887886"/>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Analysis and Results</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FileSystem</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681967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32849" t="-54764" r="-21765" b="-66254"/>
            </a:stretch>
          </a:blipFill>
        </p:spPr>
      </p:sp>
      <p:sp>
        <p:nvSpPr>
          <p:cNvPr id="3" name="TextBox 3"/>
          <p:cNvSpPr txBox="1"/>
          <p:nvPr/>
        </p:nvSpPr>
        <p:spPr>
          <a:xfrm>
            <a:off x="-552223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TextBox 4"/>
          <p:cNvSpPr txBox="1"/>
          <p:nvPr/>
        </p:nvSpPr>
        <p:spPr>
          <a:xfrm>
            <a:off x="-8304576"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a:off x="-5522232"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3">
              <a:alphaModFix amt="0"/>
            </a:blip>
            <a:stretch>
              <a:fillRect l="-3960" t="-4414" b="-4414"/>
            </a:stretch>
          </a:blipFill>
        </p:spPr>
      </p:sp>
      <p:sp>
        <p:nvSpPr>
          <p:cNvPr id="6" name="Freeform 6"/>
          <p:cNvSpPr/>
          <p:nvPr/>
        </p:nvSpPr>
        <p:spPr>
          <a:xfrm rot="-5400000">
            <a:off x="-681922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alphaModFix amt="0"/>
            </a:blip>
            <a:stretch>
              <a:fillRect l="-46326" t="-34468" r="-25935" b="-51373"/>
            </a:stretch>
          </a:blipFill>
        </p:spPr>
      </p:sp>
      <p:sp>
        <p:nvSpPr>
          <p:cNvPr id="7" name="TextBox 7"/>
          <p:cNvSpPr txBox="1"/>
          <p:nvPr/>
        </p:nvSpPr>
        <p:spPr>
          <a:xfrm>
            <a:off x="-552223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8" name="TextBox 8"/>
          <p:cNvSpPr txBox="1"/>
          <p:nvPr/>
        </p:nvSpPr>
        <p:spPr>
          <a:xfrm>
            <a:off x="-5119973" y="3359587"/>
            <a:ext cx="5232449" cy="45586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9" name="TextBox 9"/>
          <p:cNvSpPr txBox="1"/>
          <p:nvPr/>
        </p:nvSpPr>
        <p:spPr>
          <a:xfrm>
            <a:off x="-5119517" y="3359587"/>
            <a:ext cx="5232449" cy="4558665"/>
          </a:xfrm>
          <a:prstGeom prst="rect">
            <a:avLst/>
          </a:prstGeom>
        </p:spPr>
        <p:txBody>
          <a:bodyPr lIns="0" tIns="0" rIns="0" bIns="0" rtlCol="0" anchor="t">
            <a:spAutoFit/>
          </a:bodyPr>
          <a:lstStyle/>
          <a:p>
            <a:pPr algn="r">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r">
              <a:lnSpc>
                <a:spcPts val="2100"/>
              </a:lnSpc>
            </a:pPr>
            <a:r>
              <a:rPr lang="en-US" sz="2100">
                <a:solidFill>
                  <a:srgbClr val="FFFFFF">
                    <a:alpha val="0"/>
                  </a:srgbClr>
                </a:solidFill>
                <a:latin typeface="Inter"/>
                <a:ea typeface="Inter"/>
                <a:cs typeface="Inter"/>
                <a:sym typeface="Inter"/>
              </a:rPr>
              <a:t>Follow me at @reallygreatsite to learn more. </a:t>
            </a:r>
          </a:p>
          <a:p>
            <a:pPr algn="r">
              <a:lnSpc>
                <a:spcPts val="2100"/>
              </a:lnSpc>
            </a:pPr>
            <a:endParaRPr lang="en-US" sz="2100">
              <a:solidFill>
                <a:srgbClr val="FFFFFF">
                  <a:alpha val="0"/>
                </a:srgbClr>
              </a:solidFill>
              <a:latin typeface="Inter"/>
              <a:ea typeface="Inter"/>
              <a:cs typeface="Inter"/>
              <a:sym typeface="Inter"/>
            </a:endParaRPr>
          </a:p>
          <a:p>
            <a:pPr algn="r">
              <a:lnSpc>
                <a:spcPts val="2100"/>
              </a:lnSpc>
              <a:spcBef>
                <a:spcPct val="0"/>
              </a:spcBef>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10" name="Freeform 10"/>
          <p:cNvSpPr/>
          <p:nvPr/>
        </p:nvSpPr>
        <p:spPr>
          <a:xfrm>
            <a:off x="-5521776"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5">
              <a:alphaModFix amt="0"/>
            </a:blip>
            <a:stretch>
              <a:fillRect l="-220651" t="-186367" r="-225896"/>
            </a:stretch>
          </a:blipFill>
        </p:spPr>
      </p:sp>
      <p:sp>
        <p:nvSpPr>
          <p:cNvPr id="11" name="Freeform 11"/>
          <p:cNvSpPr/>
          <p:nvPr/>
        </p:nvSpPr>
        <p:spPr>
          <a:xfrm rot="-5400000">
            <a:off x="-4210990" y="-7298225"/>
            <a:ext cx="26709979" cy="18288000"/>
          </a:xfrm>
          <a:custGeom>
            <a:avLst/>
            <a:gdLst/>
            <a:ahLst/>
            <a:cxnLst/>
            <a:rect l="l" t="t" r="r" b="b"/>
            <a:pathLst>
              <a:path w="26709979" h="18288000">
                <a:moveTo>
                  <a:pt x="0" y="0"/>
                </a:moveTo>
                <a:lnTo>
                  <a:pt x="26709980" y="0"/>
                </a:lnTo>
                <a:lnTo>
                  <a:pt x="26709980" y="18288000"/>
                </a:lnTo>
                <a:lnTo>
                  <a:pt x="0" y="18288000"/>
                </a:lnTo>
                <a:lnTo>
                  <a:pt x="0" y="0"/>
                </a:lnTo>
                <a:close/>
              </a:path>
            </a:pathLst>
          </a:custGeom>
          <a:blipFill>
            <a:blip r:embed="rId6"/>
            <a:stretch>
              <a:fillRect l="-62173" t="-78534" r="-82436" b="-57970"/>
            </a:stretch>
          </a:blipFill>
        </p:spPr>
      </p:sp>
      <p:sp>
        <p:nvSpPr>
          <p:cNvPr id="12" name="TextBox 12"/>
          <p:cNvSpPr txBox="1"/>
          <p:nvPr/>
        </p:nvSpPr>
        <p:spPr>
          <a:xfrm>
            <a:off x="1028700" y="4194810"/>
            <a:ext cx="13172151" cy="3365261"/>
          </a:xfrm>
          <a:prstGeom prst="rect">
            <a:avLst/>
          </a:prstGeom>
        </p:spPr>
        <p:txBody>
          <a:bodyPr lIns="0" tIns="0" rIns="0" bIns="0" rtlCol="0" anchor="t">
            <a:spAutoFit/>
          </a:bodyPr>
          <a:lstStyle/>
          <a:p>
            <a:pPr algn="l">
              <a:lnSpc>
                <a:spcPts val="3286"/>
              </a:lnSpc>
            </a:pPr>
            <a:r>
              <a:rPr lang="en-US" sz="3286">
                <a:solidFill>
                  <a:srgbClr val="101010"/>
                </a:solidFill>
                <a:latin typeface="Inter"/>
                <a:ea typeface="Inter"/>
                <a:cs typeface="Inter"/>
                <a:sym typeface="Inter"/>
              </a:rPr>
              <a:t>There are multiple things that can be added to this..</a:t>
            </a:r>
          </a:p>
          <a:p>
            <a:pPr marL="709603" lvl="1" indent="-354802" algn="l">
              <a:lnSpc>
                <a:spcPts val="3286"/>
              </a:lnSpc>
              <a:buFont typeface="Arial"/>
              <a:buChar char="•"/>
            </a:pPr>
            <a:r>
              <a:rPr lang="en-US" sz="3286">
                <a:solidFill>
                  <a:srgbClr val="101010"/>
                </a:solidFill>
                <a:latin typeface="Inter"/>
                <a:ea typeface="Inter"/>
                <a:cs typeface="Inter"/>
                <a:sym typeface="Inter"/>
              </a:rPr>
              <a:t>Community Detection</a:t>
            </a:r>
          </a:p>
          <a:p>
            <a:pPr marL="709603" lvl="1" indent="-354802" algn="l">
              <a:lnSpc>
                <a:spcPts val="3286"/>
              </a:lnSpc>
              <a:buFont typeface="Arial"/>
              <a:buChar char="•"/>
            </a:pPr>
            <a:r>
              <a:rPr lang="en-US" sz="3286">
                <a:solidFill>
                  <a:srgbClr val="101010"/>
                </a:solidFill>
                <a:latin typeface="Inter"/>
                <a:ea typeface="Inter"/>
                <a:cs typeface="Inter"/>
                <a:sym typeface="Inter"/>
              </a:rPr>
              <a:t>Link prediction (using Balance &amp; Status theory)</a:t>
            </a:r>
          </a:p>
          <a:p>
            <a:pPr marL="709603" lvl="1" indent="-354802" algn="l">
              <a:lnSpc>
                <a:spcPts val="3286"/>
              </a:lnSpc>
              <a:buFont typeface="Arial"/>
              <a:buChar char="•"/>
            </a:pPr>
            <a:r>
              <a:rPr lang="en-US" sz="3286">
                <a:solidFill>
                  <a:srgbClr val="101010"/>
                </a:solidFill>
                <a:latin typeface="Inter"/>
                <a:ea typeface="Inter"/>
                <a:cs typeface="Inter"/>
                <a:sym typeface="Inter"/>
              </a:rPr>
              <a:t>PathSim</a:t>
            </a:r>
          </a:p>
          <a:p>
            <a:pPr marL="709603" lvl="1" indent="-354802" algn="l">
              <a:lnSpc>
                <a:spcPts val="3286"/>
              </a:lnSpc>
              <a:buFont typeface="Arial"/>
              <a:buChar char="•"/>
            </a:pPr>
            <a:r>
              <a:rPr lang="en-US" sz="3286">
                <a:solidFill>
                  <a:srgbClr val="101010"/>
                </a:solidFill>
                <a:latin typeface="Inter"/>
                <a:ea typeface="Inter"/>
                <a:cs typeface="Inter"/>
                <a:sym typeface="Inter"/>
              </a:rPr>
              <a:t>SimRank</a:t>
            </a:r>
          </a:p>
          <a:p>
            <a:pPr marL="709603" lvl="1" indent="-354802" algn="l">
              <a:lnSpc>
                <a:spcPts val="3286"/>
              </a:lnSpc>
              <a:buFont typeface="Arial"/>
              <a:buChar char="•"/>
            </a:pPr>
            <a:r>
              <a:rPr lang="en-US" sz="3286">
                <a:solidFill>
                  <a:srgbClr val="101010"/>
                </a:solidFill>
                <a:latin typeface="Inter"/>
                <a:ea typeface="Inter"/>
                <a:cs typeface="Inter"/>
                <a:sym typeface="Inter"/>
              </a:rPr>
              <a:t>Triadic Closure</a:t>
            </a:r>
          </a:p>
          <a:p>
            <a:pPr marL="709603" lvl="1" indent="-354802" algn="l">
              <a:lnSpc>
                <a:spcPts val="3286"/>
              </a:lnSpc>
              <a:buFont typeface="Arial"/>
              <a:buChar char="•"/>
            </a:pPr>
            <a:r>
              <a:rPr lang="en-US" sz="3286">
                <a:solidFill>
                  <a:srgbClr val="101010"/>
                </a:solidFill>
                <a:latin typeface="Inter"/>
                <a:ea typeface="Inter"/>
                <a:cs typeface="Inter"/>
                <a:sym typeface="Inter"/>
              </a:rPr>
              <a:t>Div Rank</a:t>
            </a:r>
          </a:p>
          <a:p>
            <a:pPr marL="709603" lvl="1" indent="-354802" algn="l">
              <a:lnSpc>
                <a:spcPts val="3286"/>
              </a:lnSpc>
              <a:buFont typeface="Arial"/>
              <a:buChar char="•"/>
            </a:pPr>
            <a:r>
              <a:rPr lang="en-US" sz="3286">
                <a:solidFill>
                  <a:srgbClr val="101010"/>
                </a:solidFill>
                <a:latin typeface="Inter"/>
                <a:ea typeface="Inter"/>
                <a:cs typeface="Inter"/>
                <a:sym typeface="Inter"/>
              </a:rPr>
              <a:t>.........................</a:t>
            </a:r>
          </a:p>
        </p:txBody>
      </p:sp>
      <p:sp>
        <p:nvSpPr>
          <p:cNvPr id="13" name="TextBox 13"/>
          <p:cNvSpPr txBox="1"/>
          <p:nvPr/>
        </p:nvSpPr>
        <p:spPr>
          <a:xfrm>
            <a:off x="501600" y="1589101"/>
            <a:ext cx="16908225" cy="2013055"/>
          </a:xfrm>
          <a:prstGeom prst="rect">
            <a:avLst/>
          </a:prstGeom>
        </p:spPr>
        <p:txBody>
          <a:bodyPr lIns="0" tIns="0" rIns="0" bIns="0" rtlCol="0" anchor="t">
            <a:spAutoFit/>
          </a:bodyPr>
          <a:lstStyle/>
          <a:p>
            <a:pPr algn="ctr">
              <a:lnSpc>
                <a:spcPts val="15083"/>
              </a:lnSpc>
              <a:spcBef>
                <a:spcPct val="0"/>
              </a:spcBef>
            </a:pPr>
            <a:r>
              <a:rPr lang="en-US" sz="15083" b="1" spc="-965">
                <a:solidFill>
                  <a:srgbClr val="FFFFFF"/>
                </a:solidFill>
                <a:latin typeface="Inter Semi-Bold"/>
                <a:ea typeface="Inter Semi-Bold"/>
                <a:cs typeface="Inter Semi-Bold"/>
                <a:sym typeface="Inter Semi-Bold"/>
              </a:rPr>
              <a:t>Further additions...</a:t>
            </a:r>
          </a:p>
        </p:txBody>
      </p:sp>
      <p:sp>
        <p:nvSpPr>
          <p:cNvPr id="14" name="Freeform 14"/>
          <p:cNvSpPr/>
          <p:nvPr/>
        </p:nvSpPr>
        <p:spPr>
          <a:xfrm rot="-5400000">
            <a:off x="-1615889" y="7062486"/>
            <a:ext cx="21519777" cy="27767454"/>
          </a:xfrm>
          <a:custGeom>
            <a:avLst/>
            <a:gdLst/>
            <a:ahLst/>
            <a:cxnLst/>
            <a:rect l="l" t="t" r="r" b="b"/>
            <a:pathLst>
              <a:path w="21519777" h="27767454">
                <a:moveTo>
                  <a:pt x="0" y="0"/>
                </a:moveTo>
                <a:lnTo>
                  <a:pt x="21519778" y="0"/>
                </a:lnTo>
                <a:lnTo>
                  <a:pt x="21519778" y="27767454"/>
                </a:lnTo>
                <a:lnTo>
                  <a:pt x="0" y="27767454"/>
                </a:lnTo>
                <a:lnTo>
                  <a:pt x="0" y="0"/>
                </a:lnTo>
                <a:close/>
              </a:path>
            </a:pathLst>
          </a:custGeom>
          <a:blipFill>
            <a:blip r:embed="rId7"/>
            <a:stretch>
              <a:fillRect/>
            </a:stretch>
          </a:blipFill>
        </p:spPr>
      </p:sp>
      <p:sp>
        <p:nvSpPr>
          <p:cNvPr id="15" name="Freeform 15"/>
          <p:cNvSpPr/>
          <p:nvPr/>
        </p:nvSpPr>
        <p:spPr>
          <a:xfrm>
            <a:off x="-839170" y="9500004"/>
            <a:ext cx="18776308" cy="28182076"/>
          </a:xfrm>
          <a:custGeom>
            <a:avLst/>
            <a:gdLst/>
            <a:ahLst/>
            <a:cxnLst/>
            <a:rect l="l" t="t" r="r" b="b"/>
            <a:pathLst>
              <a:path w="18776308" h="28182076">
                <a:moveTo>
                  <a:pt x="0" y="0"/>
                </a:moveTo>
                <a:lnTo>
                  <a:pt x="18776308" y="0"/>
                </a:lnTo>
                <a:lnTo>
                  <a:pt x="18776308" y="28182076"/>
                </a:lnTo>
                <a:lnTo>
                  <a:pt x="0" y="28182076"/>
                </a:lnTo>
                <a:lnTo>
                  <a:pt x="0" y="0"/>
                </a:lnTo>
                <a:close/>
              </a:path>
            </a:pathLst>
          </a:custGeom>
          <a:blipFill>
            <a:blip r:embed="rId8"/>
            <a:stretch>
              <a:fillRect/>
            </a:stretch>
          </a:blipFill>
        </p:spPr>
      </p:sp>
      <p:sp>
        <p:nvSpPr>
          <p:cNvPr id="16" name="TextBox 16"/>
          <p:cNvSpPr txBox="1"/>
          <p:nvPr/>
        </p:nvSpPr>
        <p:spPr>
          <a:xfrm>
            <a:off x="17937138" y="7639974"/>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alpha val="0"/>
                  </a:srgbClr>
                </a:solidFill>
                <a:latin typeface="Inter Semi-Bold"/>
                <a:ea typeface="Inter Semi-Bold"/>
                <a:cs typeface="Inter Semi-Bold"/>
                <a:sym typeface="Inter Semi-Bold"/>
              </a:rPr>
              <a:t>About Us - About Us - About Us</a:t>
            </a:r>
          </a:p>
        </p:txBody>
      </p:sp>
      <p:sp>
        <p:nvSpPr>
          <p:cNvPr id="17" name="Freeform 17"/>
          <p:cNvSpPr/>
          <p:nvPr/>
        </p:nvSpPr>
        <p:spPr>
          <a:xfrm>
            <a:off x="11338276" y="3689158"/>
            <a:ext cx="6143496" cy="6217987"/>
          </a:xfrm>
          <a:custGeom>
            <a:avLst/>
            <a:gdLst/>
            <a:ahLst/>
            <a:cxnLst/>
            <a:rect l="l" t="t" r="r" b="b"/>
            <a:pathLst>
              <a:path w="6143496" h="6217987">
                <a:moveTo>
                  <a:pt x="0" y="0"/>
                </a:moveTo>
                <a:lnTo>
                  <a:pt x="6143496" y="0"/>
                </a:lnTo>
                <a:lnTo>
                  <a:pt x="6143496" y="6217987"/>
                </a:lnTo>
                <a:lnTo>
                  <a:pt x="0" y="6217987"/>
                </a:lnTo>
                <a:lnTo>
                  <a:pt x="0" y="0"/>
                </a:lnTo>
                <a:close/>
              </a:path>
            </a:pathLst>
          </a:custGeom>
          <a:blipFill>
            <a:blip r:embed="rId9"/>
            <a:stretch>
              <a:fillRect l="-42056" r="-42049"/>
            </a:stretch>
          </a:blipFill>
        </p:spPr>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4210990" y="-22299701"/>
            <a:ext cx="26709979" cy="18288000"/>
          </a:xfrm>
          <a:custGeom>
            <a:avLst/>
            <a:gdLst/>
            <a:ahLst/>
            <a:cxnLst/>
            <a:rect l="l" t="t" r="r" b="b"/>
            <a:pathLst>
              <a:path w="26709979" h="18288000">
                <a:moveTo>
                  <a:pt x="0" y="0"/>
                </a:moveTo>
                <a:lnTo>
                  <a:pt x="26709980" y="0"/>
                </a:lnTo>
                <a:lnTo>
                  <a:pt x="26709980" y="18288000"/>
                </a:lnTo>
                <a:lnTo>
                  <a:pt x="0" y="18288000"/>
                </a:lnTo>
                <a:lnTo>
                  <a:pt x="0" y="0"/>
                </a:lnTo>
                <a:close/>
              </a:path>
            </a:pathLst>
          </a:custGeom>
          <a:blipFill>
            <a:blip r:embed="rId2">
              <a:alphaModFix amt="0"/>
            </a:blip>
            <a:stretch>
              <a:fillRect l="-62173" t="-78534" r="-82436" b="-57970"/>
            </a:stretch>
          </a:blipFill>
        </p:spPr>
      </p:sp>
      <p:sp>
        <p:nvSpPr>
          <p:cNvPr id="3" name="Freeform 3"/>
          <p:cNvSpPr/>
          <p:nvPr/>
        </p:nvSpPr>
        <p:spPr>
          <a:xfrm flipH="1">
            <a:off x="17937138" y="-1867687"/>
            <a:ext cx="12438998" cy="16060261"/>
          </a:xfrm>
          <a:custGeom>
            <a:avLst/>
            <a:gdLst/>
            <a:ahLst/>
            <a:cxnLst/>
            <a:rect l="l" t="t" r="r" b="b"/>
            <a:pathLst>
              <a:path w="12438998" h="16060261">
                <a:moveTo>
                  <a:pt x="12438998" y="0"/>
                </a:moveTo>
                <a:lnTo>
                  <a:pt x="0" y="0"/>
                </a:lnTo>
                <a:lnTo>
                  <a:pt x="0" y="16060261"/>
                </a:lnTo>
                <a:lnTo>
                  <a:pt x="12438998" y="16060261"/>
                </a:lnTo>
                <a:lnTo>
                  <a:pt x="12438998" y="0"/>
                </a:lnTo>
                <a:close/>
              </a:path>
            </a:pathLst>
          </a:custGeom>
          <a:blipFill>
            <a:blip r:embed="rId3"/>
            <a:stretch>
              <a:fillRect l="-72849" t="-107311" r="-101730" b="-111890"/>
            </a:stretch>
          </a:blipFill>
        </p:spPr>
      </p:sp>
      <p:sp>
        <p:nvSpPr>
          <p:cNvPr id="4" name="TextBox 4"/>
          <p:cNvSpPr txBox="1"/>
          <p:nvPr/>
        </p:nvSpPr>
        <p:spPr>
          <a:xfrm>
            <a:off x="-11687705" y="1589101"/>
            <a:ext cx="11802654" cy="2013023"/>
          </a:xfrm>
          <a:prstGeom prst="rect">
            <a:avLst/>
          </a:prstGeom>
        </p:spPr>
        <p:txBody>
          <a:bodyPr lIns="0" tIns="0" rIns="0" bIns="0" rtlCol="0" anchor="t">
            <a:spAutoFit/>
          </a:bodyPr>
          <a:lstStyle/>
          <a:p>
            <a:pPr algn="ctr">
              <a:lnSpc>
                <a:spcPts val="15083"/>
              </a:lnSpc>
              <a:spcBef>
                <a:spcPct val="0"/>
              </a:spcBef>
            </a:pPr>
            <a:r>
              <a:rPr lang="en-US" sz="15083" b="1" spc="-965">
                <a:solidFill>
                  <a:srgbClr val="FFFFFF"/>
                </a:solidFill>
                <a:latin typeface="Inter Semi-Bold"/>
                <a:ea typeface="Inter Semi-Bold"/>
                <a:cs typeface="Inter Semi-Bold"/>
                <a:sym typeface="Inter Semi-Bold"/>
              </a:rPr>
              <a:t>Project Three</a:t>
            </a:r>
          </a:p>
        </p:txBody>
      </p:sp>
      <p:sp>
        <p:nvSpPr>
          <p:cNvPr id="5" name="TextBox 5"/>
          <p:cNvSpPr txBox="1"/>
          <p:nvPr/>
        </p:nvSpPr>
        <p:spPr>
          <a:xfrm>
            <a:off x="-8065277" y="4166235"/>
            <a:ext cx="8416140" cy="5092065"/>
          </a:xfrm>
          <a:prstGeom prst="rect">
            <a:avLst/>
          </a:prstGeom>
        </p:spPr>
        <p:txBody>
          <a:bodyPr lIns="0" tIns="0" rIns="0" bIns="0" rtlCol="0" anchor="t">
            <a:spAutoFit/>
          </a:bodyPr>
          <a:lstStyle/>
          <a:p>
            <a:pPr algn="l">
              <a:lnSpc>
                <a:spcPts val="2100"/>
              </a:lnSpc>
            </a:pPr>
            <a:r>
              <a:rPr lang="en-US" sz="2100">
                <a:solidFill>
                  <a:srgbClr val="101010">
                    <a:alpha val="0"/>
                  </a:srgbClr>
                </a:solidFill>
                <a:latin typeface="Inter"/>
                <a:ea typeface="Inter"/>
                <a:cs typeface="Inter"/>
                <a:sym typeface="Inter"/>
              </a:rPr>
              <a:t>I'm Rain, and I'll be sharing with you my beautiful ideas.</a:t>
            </a:r>
          </a:p>
          <a:p>
            <a:pPr algn="l">
              <a:lnSpc>
                <a:spcPts val="2100"/>
              </a:lnSpc>
            </a:pPr>
            <a:r>
              <a:rPr lang="en-US" sz="2100">
                <a:solidFill>
                  <a:srgbClr val="101010">
                    <a:alpha val="0"/>
                  </a:srgbClr>
                </a:solidFill>
                <a:latin typeface="Inter"/>
                <a:ea typeface="Inter"/>
                <a:cs typeface="Inter"/>
                <a:sym typeface="Inter"/>
              </a:rPr>
              <a:t>Follow me at @reallygreatsite to learn more. </a:t>
            </a:r>
          </a:p>
          <a:p>
            <a:pPr algn="l">
              <a:lnSpc>
                <a:spcPts val="2100"/>
              </a:lnSpc>
            </a:pPr>
            <a:endParaRPr lang="en-US" sz="2100">
              <a:solidFill>
                <a:srgbClr val="101010">
                  <a:alpha val="0"/>
                </a:srgbClr>
              </a:solidFill>
              <a:latin typeface="Inter"/>
              <a:ea typeface="Inter"/>
              <a:cs typeface="Inter"/>
              <a:sym typeface="Inter"/>
            </a:endParaRPr>
          </a:p>
          <a:p>
            <a:pPr algn="l">
              <a:lnSpc>
                <a:spcPts val="2100"/>
              </a:lnSpc>
            </a:pPr>
            <a:r>
              <a:rPr lang="en-US" sz="2100">
                <a:solidFill>
                  <a:srgbClr val="101010">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101010">
                  <a:alpha val="0"/>
                </a:srgbClr>
              </a:solidFill>
              <a:latin typeface="Inter"/>
              <a:ea typeface="Inter"/>
              <a:cs typeface="Inter"/>
              <a:sym typeface="Inter"/>
            </a:endParaRPr>
          </a:p>
          <a:p>
            <a:pPr algn="l">
              <a:lnSpc>
                <a:spcPts val="2100"/>
              </a:lnSpc>
              <a:spcBef>
                <a:spcPct val="0"/>
              </a:spcBef>
            </a:pPr>
            <a:r>
              <a:rPr lang="en-US" sz="2100">
                <a:solidFill>
                  <a:srgbClr val="101010">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6" name="Freeform 6"/>
          <p:cNvSpPr/>
          <p:nvPr/>
        </p:nvSpPr>
        <p:spPr>
          <a:xfrm rot="-5400000">
            <a:off x="-1615889" y="-7185747"/>
            <a:ext cx="21519777" cy="27767454"/>
          </a:xfrm>
          <a:custGeom>
            <a:avLst/>
            <a:gdLst/>
            <a:ahLst/>
            <a:cxnLst/>
            <a:rect l="l" t="t" r="r" b="b"/>
            <a:pathLst>
              <a:path w="21519777" h="27767454">
                <a:moveTo>
                  <a:pt x="0" y="0"/>
                </a:moveTo>
                <a:lnTo>
                  <a:pt x="21519778" y="0"/>
                </a:lnTo>
                <a:lnTo>
                  <a:pt x="21519778" y="27767454"/>
                </a:lnTo>
                <a:lnTo>
                  <a:pt x="0" y="27767454"/>
                </a:lnTo>
                <a:lnTo>
                  <a:pt x="0" y="0"/>
                </a:lnTo>
                <a:close/>
              </a:path>
            </a:pathLst>
          </a:custGeom>
          <a:blipFill>
            <a:blip r:embed="rId4"/>
            <a:stretch>
              <a:fillRect/>
            </a:stretch>
          </a:blipFill>
        </p:spPr>
      </p:sp>
      <p:sp>
        <p:nvSpPr>
          <p:cNvPr id="7" name="TextBox 7"/>
          <p:cNvSpPr txBox="1"/>
          <p:nvPr/>
        </p:nvSpPr>
        <p:spPr>
          <a:xfrm>
            <a:off x="-2060659" y="7639974"/>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solidFill>
                <a:latin typeface="Inter Semi-Bold"/>
                <a:ea typeface="Inter Semi-Bold"/>
                <a:cs typeface="Inter Semi-Bold"/>
                <a:sym typeface="Inter Semi-Bold"/>
              </a:rPr>
              <a:t>About Us - About Us - About Us</a:t>
            </a:r>
          </a:p>
        </p:txBody>
      </p:sp>
      <p:grpSp>
        <p:nvGrpSpPr>
          <p:cNvPr id="8" name="Group 8"/>
          <p:cNvGrpSpPr/>
          <p:nvPr/>
        </p:nvGrpSpPr>
        <p:grpSpPr>
          <a:xfrm>
            <a:off x="350862" y="10230299"/>
            <a:ext cx="17586275" cy="2452369"/>
            <a:chOff x="0" y="0"/>
            <a:chExt cx="23448367" cy="3269826"/>
          </a:xfrm>
        </p:grpSpPr>
        <p:sp>
          <p:nvSpPr>
            <p:cNvPr id="9" name="TextBox 9"/>
            <p:cNvSpPr txBox="1"/>
            <p:nvPr/>
          </p:nvSpPr>
          <p:spPr>
            <a:xfrm>
              <a:off x="0" y="161925"/>
              <a:ext cx="6510228" cy="3107901"/>
            </a:xfrm>
            <a:prstGeom prst="rect">
              <a:avLst/>
            </a:prstGeom>
          </p:spPr>
          <p:txBody>
            <a:bodyPr lIns="0" tIns="0" rIns="0" bIns="0" rtlCol="0" anchor="t">
              <a:spAutoFit/>
            </a:bodyPr>
            <a:lstStyle/>
            <a:p>
              <a:pPr algn="l">
                <a:lnSpc>
                  <a:spcPts val="8799"/>
                </a:lnSpc>
              </a:pPr>
              <a:r>
                <a:rPr lang="en-US" sz="8799" b="1" spc="-563">
                  <a:solidFill>
                    <a:srgbClr val="FFFFFF"/>
                  </a:solidFill>
                  <a:latin typeface="Inter Semi-Bold"/>
                  <a:ea typeface="Inter Semi-Bold"/>
                  <a:cs typeface="Inter Semi-Bold"/>
                  <a:sym typeface="Inter Semi-Bold"/>
                </a:rPr>
                <a:t>Market</a:t>
              </a:r>
            </a:p>
            <a:p>
              <a:pPr algn="l">
                <a:lnSpc>
                  <a:spcPts val="8799"/>
                </a:lnSpc>
                <a:spcBef>
                  <a:spcPct val="0"/>
                </a:spcBef>
              </a:pPr>
              <a:r>
                <a:rPr lang="en-US" sz="8799" b="1" spc="-563">
                  <a:solidFill>
                    <a:srgbClr val="FFFFFF"/>
                  </a:solidFill>
                  <a:latin typeface="Inter Semi-Bold"/>
                  <a:ea typeface="Inter Semi-Bold"/>
                  <a:cs typeface="Inter Semi-Bold"/>
                  <a:sym typeface="Inter Semi-Bold"/>
                </a:rPr>
                <a:t>Research</a:t>
              </a:r>
            </a:p>
          </p:txBody>
        </p:sp>
        <p:sp>
          <p:nvSpPr>
            <p:cNvPr id="10" name="TextBox 10"/>
            <p:cNvSpPr txBox="1"/>
            <p:nvPr/>
          </p:nvSpPr>
          <p:spPr>
            <a:xfrm>
              <a:off x="7085302" y="205528"/>
              <a:ext cx="16363065" cy="2887345"/>
            </a:xfrm>
            <a:prstGeom prst="rect">
              <a:avLst/>
            </a:prstGeom>
          </p:spPr>
          <p:txBody>
            <a:bodyPr lIns="0" tIns="0" rIns="0" bIns="0" rtlCol="0" anchor="t">
              <a:spAutoFit/>
            </a:bodyPr>
            <a:lstStyle/>
            <a:p>
              <a:pPr algn="l">
                <a:lnSpc>
                  <a:spcPts val="2100"/>
                </a:lnSpc>
              </a:pPr>
              <a:r>
                <a:rPr lang="en-US" sz="2100">
                  <a:solidFill>
                    <a:srgbClr val="FFFFFF"/>
                  </a:solidFill>
                  <a:latin typeface="Inter"/>
                  <a:ea typeface="Inter"/>
                  <a:cs typeface="Inter"/>
                  <a:sym typeface="Inter"/>
                </a:rPr>
                <a:t>Elaborate on your topic here.</a:t>
              </a:r>
            </a:p>
            <a:p>
              <a:pPr algn="l">
                <a:lnSpc>
                  <a:spcPts val="2100"/>
                </a:lnSpc>
              </a:pPr>
              <a:endParaRPr lang="en-US" sz="2100">
                <a:solidFill>
                  <a:srgbClr val="FFFFFF"/>
                </a:solidFill>
                <a:latin typeface="Inter"/>
                <a:ea typeface="Inter"/>
                <a:cs typeface="Inter"/>
                <a:sym typeface="Inter"/>
              </a:endParaRPr>
            </a:p>
            <a:p>
              <a:pPr algn="l">
                <a:lnSpc>
                  <a:spcPts val="2100"/>
                </a:lnSpc>
              </a:pPr>
              <a:endParaRPr lang="en-US" sz="2100">
                <a:solidFill>
                  <a:srgbClr val="FFFFFF"/>
                </a:solidFill>
                <a:latin typeface="Inter"/>
                <a:ea typeface="Inter"/>
                <a:cs typeface="Inter"/>
                <a:sym typeface="Inter"/>
              </a:endParaRPr>
            </a:p>
            <a:p>
              <a:pPr algn="l">
                <a:lnSpc>
                  <a:spcPts val="2100"/>
                </a:lnSpc>
                <a:spcBef>
                  <a:spcPct val="0"/>
                </a:spcBef>
              </a:pPr>
              <a:r>
                <a:rPr lang="en-US" sz="2100">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pic>
        <p:nvPicPr>
          <p:cNvPr id="11" name="Picture 11"/>
          <p:cNvPicPr>
            <a:picLocks noChangeAspect="1"/>
          </p:cNvPicPr>
          <p:nvPr/>
        </p:nvPicPr>
        <p:blipFill>
          <a:blip r:embed="rId5">
            <a:alphaModFix amt="0"/>
          </a:blip>
          <a:stretch>
            <a:fillRect/>
          </a:stretch>
        </p:blipFill>
        <p:spPr>
          <a:xfrm>
            <a:off x="-1317606" y="8427036"/>
            <a:ext cx="21005176" cy="9106983"/>
          </a:xfrm>
          <a:prstGeom prst="rect">
            <a:avLst/>
          </a:prstGeom>
        </p:spPr>
      </p:pic>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0"/>
          </a:blip>
          <a:stretch>
            <a:fillRect/>
          </a:stretch>
        </p:blipFill>
        <p:spPr>
          <a:xfrm>
            <a:off x="-1317606" y="-7257509"/>
            <a:ext cx="21005176" cy="9106983"/>
          </a:xfrm>
          <a:prstGeom prst="rect">
            <a:avLst/>
          </a:prstGeom>
        </p:spPr>
      </p:pic>
      <p:grpSp>
        <p:nvGrpSpPr>
          <p:cNvPr id="3" name="Group 3"/>
          <p:cNvGrpSpPr/>
          <p:nvPr/>
        </p:nvGrpSpPr>
        <p:grpSpPr>
          <a:xfrm>
            <a:off x="350862" y="-2353327"/>
            <a:ext cx="17586275" cy="2452369"/>
            <a:chOff x="0" y="0"/>
            <a:chExt cx="23448367" cy="3269826"/>
          </a:xfrm>
        </p:grpSpPr>
        <p:sp>
          <p:nvSpPr>
            <p:cNvPr id="4" name="TextBox 4"/>
            <p:cNvSpPr txBox="1"/>
            <p:nvPr/>
          </p:nvSpPr>
          <p:spPr>
            <a:xfrm>
              <a:off x="0" y="161925"/>
              <a:ext cx="6510228" cy="3107901"/>
            </a:xfrm>
            <a:prstGeom prst="rect">
              <a:avLst/>
            </a:prstGeom>
          </p:spPr>
          <p:txBody>
            <a:bodyPr lIns="0" tIns="0" rIns="0" bIns="0" rtlCol="0" anchor="t">
              <a:spAutoFit/>
            </a:bodyPr>
            <a:lstStyle/>
            <a:p>
              <a:pPr algn="l">
                <a:lnSpc>
                  <a:spcPts val="8799"/>
                </a:lnSpc>
              </a:pPr>
              <a:r>
                <a:rPr lang="en-US" sz="8799" b="1" spc="-563">
                  <a:solidFill>
                    <a:srgbClr val="FFFFFF">
                      <a:alpha val="0"/>
                    </a:srgbClr>
                  </a:solidFill>
                  <a:latin typeface="Inter Semi-Bold"/>
                  <a:ea typeface="Inter Semi-Bold"/>
                  <a:cs typeface="Inter Semi-Bold"/>
                  <a:sym typeface="Inter Semi-Bold"/>
                </a:rPr>
                <a:t>Market</a:t>
              </a:r>
            </a:p>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Research</a:t>
              </a:r>
            </a:p>
          </p:txBody>
        </p:sp>
        <p:sp>
          <p:nvSpPr>
            <p:cNvPr id="5" name="TextBox 5"/>
            <p:cNvSpPr txBox="1"/>
            <p:nvPr/>
          </p:nvSpPr>
          <p:spPr>
            <a:xfrm>
              <a:off x="7085302" y="205528"/>
              <a:ext cx="16363065" cy="28873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Elaborate on your topic here.</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grpSp>
      <p:sp>
        <p:nvSpPr>
          <p:cNvPr id="6" name="Freeform 6"/>
          <p:cNvSpPr/>
          <p:nvPr/>
        </p:nvSpPr>
        <p:spPr>
          <a:xfrm>
            <a:off x="-7181152" y="0"/>
            <a:ext cx="14362304" cy="10287000"/>
          </a:xfrm>
          <a:custGeom>
            <a:avLst/>
            <a:gdLst/>
            <a:ahLst/>
            <a:cxnLst/>
            <a:rect l="l" t="t" r="r" b="b"/>
            <a:pathLst>
              <a:path w="14362304" h="10287000">
                <a:moveTo>
                  <a:pt x="0" y="0"/>
                </a:moveTo>
                <a:lnTo>
                  <a:pt x="14362304" y="0"/>
                </a:lnTo>
                <a:lnTo>
                  <a:pt x="14362304" y="10287000"/>
                </a:lnTo>
                <a:lnTo>
                  <a:pt x="0" y="10287000"/>
                </a:lnTo>
                <a:lnTo>
                  <a:pt x="0" y="0"/>
                </a:lnTo>
                <a:close/>
              </a:path>
            </a:pathLst>
          </a:custGeom>
          <a:blipFill>
            <a:blip r:embed="rId3"/>
            <a:stretch>
              <a:fillRect/>
            </a:stretch>
          </a:blipFill>
        </p:spPr>
      </p:sp>
      <p:grpSp>
        <p:nvGrpSpPr>
          <p:cNvPr id="7" name="Group 7"/>
          <p:cNvGrpSpPr/>
          <p:nvPr/>
        </p:nvGrpSpPr>
        <p:grpSpPr>
          <a:xfrm>
            <a:off x="4960610" y="0"/>
            <a:ext cx="12558972" cy="10287000"/>
            <a:chOff x="0" y="0"/>
            <a:chExt cx="16745295" cy="13716000"/>
          </a:xfrm>
        </p:grpSpPr>
        <p:sp>
          <p:nvSpPr>
            <p:cNvPr id="8" name="AutoShape 8"/>
            <p:cNvSpPr/>
            <p:nvPr/>
          </p:nvSpPr>
          <p:spPr>
            <a:xfrm flipV="1">
              <a:off x="167676" y="0"/>
              <a:ext cx="0" cy="13716000"/>
            </a:xfrm>
            <a:prstGeom prst="line">
              <a:avLst/>
            </a:prstGeom>
            <a:ln w="25400" cap="flat">
              <a:solidFill>
                <a:srgbClr val="FFFFFF"/>
              </a:solidFill>
              <a:prstDash val="solid"/>
              <a:headEnd type="none" w="sm" len="sm"/>
              <a:tailEnd type="none" w="sm" len="sm"/>
            </a:ln>
          </p:spPr>
        </p:sp>
        <p:grpSp>
          <p:nvGrpSpPr>
            <p:cNvPr id="9" name="Group 9"/>
            <p:cNvGrpSpPr/>
            <p:nvPr/>
          </p:nvGrpSpPr>
          <p:grpSpPr>
            <a:xfrm>
              <a:off x="0" y="2676383"/>
              <a:ext cx="335352" cy="367750"/>
              <a:chOff x="0" y="0"/>
              <a:chExt cx="741195" cy="812800"/>
            </a:xfrm>
          </p:grpSpPr>
          <p:sp>
            <p:nvSpPr>
              <p:cNvPr id="10" name="Freeform 10"/>
              <p:cNvSpPr/>
              <p:nvPr/>
            </p:nvSpPr>
            <p:spPr>
              <a:xfrm>
                <a:off x="0" y="0"/>
                <a:ext cx="741195" cy="812800"/>
              </a:xfrm>
              <a:custGeom>
                <a:avLst/>
                <a:gdLst/>
                <a:ahLst/>
                <a:cxnLst/>
                <a:rect l="l" t="t" r="r" b="b"/>
                <a:pathLst>
                  <a:path w="741195" h="812800">
                    <a:moveTo>
                      <a:pt x="370598" y="0"/>
                    </a:moveTo>
                    <a:cubicBezTo>
                      <a:pt x="165922" y="0"/>
                      <a:pt x="0" y="181951"/>
                      <a:pt x="0" y="406400"/>
                    </a:cubicBezTo>
                    <a:cubicBezTo>
                      <a:pt x="0" y="630849"/>
                      <a:pt x="165922" y="812800"/>
                      <a:pt x="370598" y="812800"/>
                    </a:cubicBezTo>
                    <a:cubicBezTo>
                      <a:pt x="575273" y="812800"/>
                      <a:pt x="741195" y="630849"/>
                      <a:pt x="741195" y="406400"/>
                    </a:cubicBezTo>
                    <a:cubicBezTo>
                      <a:pt x="741195" y="181951"/>
                      <a:pt x="575273" y="0"/>
                      <a:pt x="370598" y="0"/>
                    </a:cubicBezTo>
                    <a:close/>
                  </a:path>
                </a:pathLst>
              </a:custGeom>
              <a:solidFill>
                <a:srgbClr val="FFFFFF"/>
              </a:solidFill>
            </p:spPr>
          </p:sp>
          <p:sp>
            <p:nvSpPr>
              <p:cNvPr id="11" name="TextBox 11"/>
              <p:cNvSpPr txBox="1"/>
              <p:nvPr/>
            </p:nvSpPr>
            <p:spPr>
              <a:xfrm>
                <a:off x="69487" y="76200"/>
                <a:ext cx="602221" cy="660400"/>
              </a:xfrm>
              <a:prstGeom prst="rect">
                <a:avLst/>
              </a:prstGeom>
            </p:spPr>
            <p:txBody>
              <a:bodyPr lIns="50800" tIns="50800" rIns="50800" bIns="50800" rtlCol="0" anchor="ctr"/>
              <a:lstStyle/>
              <a:p>
                <a:pPr algn="ctr">
                  <a:lnSpc>
                    <a:spcPts val="1400"/>
                  </a:lnSpc>
                </a:pPr>
                <a:endParaRPr/>
              </a:p>
            </p:txBody>
          </p:sp>
        </p:grpSp>
        <p:sp>
          <p:nvSpPr>
            <p:cNvPr id="12" name="AutoShape 12"/>
            <p:cNvSpPr/>
            <p:nvPr/>
          </p:nvSpPr>
          <p:spPr>
            <a:xfrm>
              <a:off x="167676" y="2860258"/>
              <a:ext cx="3714352" cy="0"/>
            </a:xfrm>
            <a:prstGeom prst="line">
              <a:avLst/>
            </a:prstGeom>
            <a:ln w="25400" cap="flat">
              <a:solidFill>
                <a:srgbClr val="FFFFFF"/>
              </a:solidFill>
              <a:prstDash val="solid"/>
              <a:headEnd type="none" w="sm" len="sm"/>
              <a:tailEnd type="none" w="sm" len="sm"/>
            </a:ln>
          </p:spPr>
        </p:sp>
        <p:grpSp>
          <p:nvGrpSpPr>
            <p:cNvPr id="13" name="Group 13"/>
            <p:cNvGrpSpPr/>
            <p:nvPr/>
          </p:nvGrpSpPr>
          <p:grpSpPr>
            <a:xfrm>
              <a:off x="0" y="5484776"/>
              <a:ext cx="335352" cy="367750"/>
              <a:chOff x="0" y="0"/>
              <a:chExt cx="741195" cy="812800"/>
            </a:xfrm>
          </p:grpSpPr>
          <p:sp>
            <p:nvSpPr>
              <p:cNvPr id="14" name="Freeform 14"/>
              <p:cNvSpPr/>
              <p:nvPr/>
            </p:nvSpPr>
            <p:spPr>
              <a:xfrm>
                <a:off x="0" y="0"/>
                <a:ext cx="741195" cy="812800"/>
              </a:xfrm>
              <a:custGeom>
                <a:avLst/>
                <a:gdLst/>
                <a:ahLst/>
                <a:cxnLst/>
                <a:rect l="l" t="t" r="r" b="b"/>
                <a:pathLst>
                  <a:path w="741195" h="812800">
                    <a:moveTo>
                      <a:pt x="370598" y="0"/>
                    </a:moveTo>
                    <a:cubicBezTo>
                      <a:pt x="165922" y="0"/>
                      <a:pt x="0" y="181951"/>
                      <a:pt x="0" y="406400"/>
                    </a:cubicBezTo>
                    <a:cubicBezTo>
                      <a:pt x="0" y="630849"/>
                      <a:pt x="165922" y="812800"/>
                      <a:pt x="370598" y="812800"/>
                    </a:cubicBezTo>
                    <a:cubicBezTo>
                      <a:pt x="575273" y="812800"/>
                      <a:pt x="741195" y="630849"/>
                      <a:pt x="741195" y="406400"/>
                    </a:cubicBezTo>
                    <a:cubicBezTo>
                      <a:pt x="741195" y="181951"/>
                      <a:pt x="575273" y="0"/>
                      <a:pt x="370598" y="0"/>
                    </a:cubicBezTo>
                    <a:close/>
                  </a:path>
                </a:pathLst>
              </a:custGeom>
              <a:solidFill>
                <a:srgbClr val="FFFFFF"/>
              </a:solidFill>
            </p:spPr>
          </p:sp>
          <p:sp>
            <p:nvSpPr>
              <p:cNvPr id="15" name="TextBox 15"/>
              <p:cNvSpPr txBox="1"/>
              <p:nvPr/>
            </p:nvSpPr>
            <p:spPr>
              <a:xfrm>
                <a:off x="69487" y="76200"/>
                <a:ext cx="602221" cy="660400"/>
              </a:xfrm>
              <a:prstGeom prst="rect">
                <a:avLst/>
              </a:prstGeom>
            </p:spPr>
            <p:txBody>
              <a:bodyPr lIns="50800" tIns="50800" rIns="50800" bIns="50800" rtlCol="0" anchor="ctr"/>
              <a:lstStyle/>
              <a:p>
                <a:pPr algn="ctr">
                  <a:lnSpc>
                    <a:spcPts val="1400"/>
                  </a:lnSpc>
                </a:pPr>
                <a:endParaRPr/>
              </a:p>
            </p:txBody>
          </p:sp>
        </p:grpSp>
        <p:sp>
          <p:nvSpPr>
            <p:cNvPr id="16" name="AutoShape 16"/>
            <p:cNvSpPr/>
            <p:nvPr/>
          </p:nvSpPr>
          <p:spPr>
            <a:xfrm>
              <a:off x="167676" y="5668651"/>
              <a:ext cx="3714352" cy="0"/>
            </a:xfrm>
            <a:prstGeom prst="line">
              <a:avLst/>
            </a:prstGeom>
            <a:ln w="25400" cap="flat">
              <a:solidFill>
                <a:srgbClr val="FFFFFF"/>
              </a:solidFill>
              <a:prstDash val="solid"/>
              <a:headEnd type="none" w="sm" len="sm"/>
              <a:tailEnd type="none" w="sm" len="sm"/>
            </a:ln>
          </p:spPr>
        </p:sp>
        <p:grpSp>
          <p:nvGrpSpPr>
            <p:cNvPr id="17" name="Group 17"/>
            <p:cNvGrpSpPr/>
            <p:nvPr/>
          </p:nvGrpSpPr>
          <p:grpSpPr>
            <a:xfrm>
              <a:off x="0" y="8293169"/>
              <a:ext cx="335352" cy="367750"/>
              <a:chOff x="0" y="0"/>
              <a:chExt cx="741195" cy="812800"/>
            </a:xfrm>
          </p:grpSpPr>
          <p:sp>
            <p:nvSpPr>
              <p:cNvPr id="18" name="Freeform 18"/>
              <p:cNvSpPr/>
              <p:nvPr/>
            </p:nvSpPr>
            <p:spPr>
              <a:xfrm>
                <a:off x="0" y="0"/>
                <a:ext cx="741195" cy="812800"/>
              </a:xfrm>
              <a:custGeom>
                <a:avLst/>
                <a:gdLst/>
                <a:ahLst/>
                <a:cxnLst/>
                <a:rect l="l" t="t" r="r" b="b"/>
                <a:pathLst>
                  <a:path w="741195" h="812800">
                    <a:moveTo>
                      <a:pt x="370598" y="0"/>
                    </a:moveTo>
                    <a:cubicBezTo>
                      <a:pt x="165922" y="0"/>
                      <a:pt x="0" y="181951"/>
                      <a:pt x="0" y="406400"/>
                    </a:cubicBezTo>
                    <a:cubicBezTo>
                      <a:pt x="0" y="630849"/>
                      <a:pt x="165922" y="812800"/>
                      <a:pt x="370598" y="812800"/>
                    </a:cubicBezTo>
                    <a:cubicBezTo>
                      <a:pt x="575273" y="812800"/>
                      <a:pt x="741195" y="630849"/>
                      <a:pt x="741195" y="406400"/>
                    </a:cubicBezTo>
                    <a:cubicBezTo>
                      <a:pt x="741195" y="181951"/>
                      <a:pt x="575273" y="0"/>
                      <a:pt x="370598" y="0"/>
                    </a:cubicBezTo>
                    <a:close/>
                  </a:path>
                </a:pathLst>
              </a:custGeom>
              <a:solidFill>
                <a:srgbClr val="FFFFFF"/>
              </a:solidFill>
            </p:spPr>
          </p:sp>
          <p:sp>
            <p:nvSpPr>
              <p:cNvPr id="19" name="TextBox 19"/>
              <p:cNvSpPr txBox="1"/>
              <p:nvPr/>
            </p:nvSpPr>
            <p:spPr>
              <a:xfrm>
                <a:off x="69487" y="76200"/>
                <a:ext cx="602221" cy="660400"/>
              </a:xfrm>
              <a:prstGeom prst="rect">
                <a:avLst/>
              </a:prstGeom>
            </p:spPr>
            <p:txBody>
              <a:bodyPr lIns="50800" tIns="50800" rIns="50800" bIns="50800" rtlCol="0" anchor="ctr"/>
              <a:lstStyle/>
              <a:p>
                <a:pPr algn="ctr">
                  <a:lnSpc>
                    <a:spcPts val="1400"/>
                  </a:lnSpc>
                </a:pPr>
                <a:endParaRPr/>
              </a:p>
            </p:txBody>
          </p:sp>
        </p:grpSp>
        <p:sp>
          <p:nvSpPr>
            <p:cNvPr id="20" name="AutoShape 20"/>
            <p:cNvSpPr/>
            <p:nvPr/>
          </p:nvSpPr>
          <p:spPr>
            <a:xfrm>
              <a:off x="167676" y="8477044"/>
              <a:ext cx="3714352" cy="0"/>
            </a:xfrm>
            <a:prstGeom prst="line">
              <a:avLst/>
            </a:prstGeom>
            <a:ln w="25400" cap="flat">
              <a:solidFill>
                <a:srgbClr val="FFFFFF"/>
              </a:solidFill>
              <a:prstDash val="solid"/>
              <a:headEnd type="none" w="sm" len="sm"/>
              <a:tailEnd type="none" w="sm" len="sm"/>
            </a:ln>
          </p:spPr>
        </p:sp>
        <p:grpSp>
          <p:nvGrpSpPr>
            <p:cNvPr id="21" name="Group 21"/>
            <p:cNvGrpSpPr/>
            <p:nvPr/>
          </p:nvGrpSpPr>
          <p:grpSpPr>
            <a:xfrm>
              <a:off x="0" y="11101563"/>
              <a:ext cx="335352" cy="367750"/>
              <a:chOff x="0" y="0"/>
              <a:chExt cx="741195" cy="812800"/>
            </a:xfrm>
          </p:grpSpPr>
          <p:sp>
            <p:nvSpPr>
              <p:cNvPr id="22" name="Freeform 22"/>
              <p:cNvSpPr/>
              <p:nvPr/>
            </p:nvSpPr>
            <p:spPr>
              <a:xfrm>
                <a:off x="0" y="0"/>
                <a:ext cx="741195" cy="812800"/>
              </a:xfrm>
              <a:custGeom>
                <a:avLst/>
                <a:gdLst/>
                <a:ahLst/>
                <a:cxnLst/>
                <a:rect l="l" t="t" r="r" b="b"/>
                <a:pathLst>
                  <a:path w="741195" h="812800">
                    <a:moveTo>
                      <a:pt x="370598" y="0"/>
                    </a:moveTo>
                    <a:cubicBezTo>
                      <a:pt x="165922" y="0"/>
                      <a:pt x="0" y="181951"/>
                      <a:pt x="0" y="406400"/>
                    </a:cubicBezTo>
                    <a:cubicBezTo>
                      <a:pt x="0" y="630849"/>
                      <a:pt x="165922" y="812800"/>
                      <a:pt x="370598" y="812800"/>
                    </a:cubicBezTo>
                    <a:cubicBezTo>
                      <a:pt x="575273" y="812800"/>
                      <a:pt x="741195" y="630849"/>
                      <a:pt x="741195" y="406400"/>
                    </a:cubicBezTo>
                    <a:cubicBezTo>
                      <a:pt x="741195" y="181951"/>
                      <a:pt x="575273" y="0"/>
                      <a:pt x="370598" y="0"/>
                    </a:cubicBezTo>
                    <a:close/>
                  </a:path>
                </a:pathLst>
              </a:custGeom>
              <a:solidFill>
                <a:srgbClr val="FFFFFF"/>
              </a:solidFill>
            </p:spPr>
          </p:sp>
          <p:sp>
            <p:nvSpPr>
              <p:cNvPr id="23" name="TextBox 23"/>
              <p:cNvSpPr txBox="1"/>
              <p:nvPr/>
            </p:nvSpPr>
            <p:spPr>
              <a:xfrm>
                <a:off x="69487" y="76200"/>
                <a:ext cx="602221" cy="660400"/>
              </a:xfrm>
              <a:prstGeom prst="rect">
                <a:avLst/>
              </a:prstGeom>
            </p:spPr>
            <p:txBody>
              <a:bodyPr lIns="50800" tIns="50800" rIns="50800" bIns="50800" rtlCol="0" anchor="ctr"/>
              <a:lstStyle/>
              <a:p>
                <a:pPr algn="ctr">
                  <a:lnSpc>
                    <a:spcPts val="1400"/>
                  </a:lnSpc>
                </a:pPr>
                <a:endParaRPr/>
              </a:p>
            </p:txBody>
          </p:sp>
        </p:grpSp>
        <p:sp>
          <p:nvSpPr>
            <p:cNvPr id="24" name="AutoShape 24"/>
            <p:cNvSpPr/>
            <p:nvPr/>
          </p:nvSpPr>
          <p:spPr>
            <a:xfrm>
              <a:off x="167676" y="11285438"/>
              <a:ext cx="3714352" cy="0"/>
            </a:xfrm>
            <a:prstGeom prst="line">
              <a:avLst/>
            </a:prstGeom>
            <a:ln w="25400" cap="flat">
              <a:solidFill>
                <a:srgbClr val="FFFFFF"/>
              </a:solidFill>
              <a:prstDash val="solid"/>
              <a:headEnd type="none" w="sm" len="sm"/>
              <a:tailEnd type="none" w="sm" len="sm"/>
            </a:ln>
          </p:spPr>
        </p:sp>
        <p:sp>
          <p:nvSpPr>
            <p:cNvPr id="25" name="TextBox 25"/>
            <p:cNvSpPr txBox="1"/>
            <p:nvPr/>
          </p:nvSpPr>
          <p:spPr>
            <a:xfrm>
              <a:off x="4075608" y="2440036"/>
              <a:ext cx="12669687" cy="674329"/>
            </a:xfrm>
            <a:prstGeom prst="rect">
              <a:avLst/>
            </a:prstGeom>
          </p:spPr>
          <p:txBody>
            <a:bodyPr lIns="0" tIns="0" rIns="0" bIns="0" rtlCol="0" anchor="t">
              <a:spAutoFit/>
            </a:bodyPr>
            <a:lstStyle/>
            <a:p>
              <a:pPr marL="0" lvl="0" indent="0" algn="l">
                <a:lnSpc>
                  <a:spcPts val="3600"/>
                </a:lnSpc>
                <a:spcBef>
                  <a:spcPct val="0"/>
                </a:spcBef>
              </a:pPr>
              <a:r>
                <a:rPr lang="en-US" sz="3600" b="1" spc="-230">
                  <a:solidFill>
                    <a:srgbClr val="FFFFFF"/>
                  </a:solidFill>
                  <a:latin typeface="Inter Semi-Bold"/>
                  <a:ea typeface="Inter Semi-Bold"/>
                  <a:cs typeface="Inter Semi-Bold"/>
                  <a:sym typeface="Inter Semi-Bold"/>
                </a:rPr>
                <a:t>Akshat Jain</a:t>
              </a:r>
            </a:p>
          </p:txBody>
        </p:sp>
        <p:sp>
          <p:nvSpPr>
            <p:cNvPr id="26" name="TextBox 26"/>
            <p:cNvSpPr txBox="1"/>
            <p:nvPr/>
          </p:nvSpPr>
          <p:spPr>
            <a:xfrm>
              <a:off x="4075608" y="3142981"/>
              <a:ext cx="12669687" cy="398104"/>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Inter"/>
                  <a:ea typeface="Inter"/>
                  <a:cs typeface="Inter"/>
                  <a:sym typeface="Inter"/>
                </a:rPr>
                <a:t>205123010</a:t>
              </a:r>
            </a:p>
          </p:txBody>
        </p:sp>
        <p:sp>
          <p:nvSpPr>
            <p:cNvPr id="27" name="TextBox 27"/>
            <p:cNvSpPr txBox="1"/>
            <p:nvPr/>
          </p:nvSpPr>
          <p:spPr>
            <a:xfrm>
              <a:off x="4075608" y="5248429"/>
              <a:ext cx="12669687" cy="674329"/>
            </a:xfrm>
            <a:prstGeom prst="rect">
              <a:avLst/>
            </a:prstGeom>
          </p:spPr>
          <p:txBody>
            <a:bodyPr lIns="0" tIns="0" rIns="0" bIns="0" rtlCol="0" anchor="t">
              <a:spAutoFit/>
            </a:bodyPr>
            <a:lstStyle/>
            <a:p>
              <a:pPr marL="0" lvl="0" indent="0" algn="l">
                <a:lnSpc>
                  <a:spcPts val="3600"/>
                </a:lnSpc>
                <a:spcBef>
                  <a:spcPct val="0"/>
                </a:spcBef>
              </a:pPr>
              <a:r>
                <a:rPr lang="en-US" sz="3600" b="1" spc="-230">
                  <a:solidFill>
                    <a:srgbClr val="FFFFFF"/>
                  </a:solidFill>
                  <a:latin typeface="Inter Semi-Bold"/>
                  <a:ea typeface="Inter Semi-Bold"/>
                  <a:cs typeface="Inter Semi-Bold"/>
                  <a:sym typeface="Inter Semi-Bold"/>
                </a:rPr>
                <a:t>Hari Mohan</a:t>
              </a:r>
            </a:p>
          </p:txBody>
        </p:sp>
        <p:sp>
          <p:nvSpPr>
            <p:cNvPr id="28" name="TextBox 28"/>
            <p:cNvSpPr txBox="1"/>
            <p:nvPr/>
          </p:nvSpPr>
          <p:spPr>
            <a:xfrm>
              <a:off x="4075608" y="5951374"/>
              <a:ext cx="12669687" cy="398104"/>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Inter"/>
                  <a:ea typeface="Inter"/>
                  <a:cs typeface="Inter"/>
                  <a:sym typeface="Inter"/>
                </a:rPr>
                <a:t>205123038</a:t>
              </a:r>
            </a:p>
          </p:txBody>
        </p:sp>
        <p:sp>
          <p:nvSpPr>
            <p:cNvPr id="29" name="TextBox 29"/>
            <p:cNvSpPr txBox="1"/>
            <p:nvPr/>
          </p:nvSpPr>
          <p:spPr>
            <a:xfrm>
              <a:off x="4075608" y="8056822"/>
              <a:ext cx="12669687" cy="674329"/>
            </a:xfrm>
            <a:prstGeom prst="rect">
              <a:avLst/>
            </a:prstGeom>
          </p:spPr>
          <p:txBody>
            <a:bodyPr lIns="0" tIns="0" rIns="0" bIns="0" rtlCol="0" anchor="t">
              <a:spAutoFit/>
            </a:bodyPr>
            <a:lstStyle/>
            <a:p>
              <a:pPr marL="0" lvl="0" indent="0" algn="l">
                <a:lnSpc>
                  <a:spcPts val="3600"/>
                </a:lnSpc>
                <a:spcBef>
                  <a:spcPct val="0"/>
                </a:spcBef>
              </a:pPr>
              <a:r>
                <a:rPr lang="en-US" sz="3600" b="1" spc="-230">
                  <a:solidFill>
                    <a:srgbClr val="FFFFFF"/>
                  </a:solidFill>
                  <a:latin typeface="Inter Semi-Bold"/>
                  <a:ea typeface="Inter Semi-Bold"/>
                  <a:cs typeface="Inter Semi-Bold"/>
                  <a:sym typeface="Inter Semi-Bold"/>
                </a:rPr>
                <a:t>Rahul </a:t>
              </a:r>
            </a:p>
          </p:txBody>
        </p:sp>
        <p:sp>
          <p:nvSpPr>
            <p:cNvPr id="30" name="TextBox 30"/>
            <p:cNvSpPr txBox="1"/>
            <p:nvPr/>
          </p:nvSpPr>
          <p:spPr>
            <a:xfrm>
              <a:off x="4075608" y="8759767"/>
              <a:ext cx="12669687" cy="398104"/>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Inter"/>
                  <a:ea typeface="Inter"/>
                  <a:cs typeface="Inter"/>
                  <a:sym typeface="Inter"/>
                </a:rPr>
                <a:t>205123078</a:t>
              </a:r>
            </a:p>
          </p:txBody>
        </p:sp>
        <p:sp>
          <p:nvSpPr>
            <p:cNvPr id="31" name="TextBox 31"/>
            <p:cNvSpPr txBox="1"/>
            <p:nvPr/>
          </p:nvSpPr>
          <p:spPr>
            <a:xfrm>
              <a:off x="4075608" y="10865216"/>
              <a:ext cx="12669687" cy="674329"/>
            </a:xfrm>
            <a:prstGeom prst="rect">
              <a:avLst/>
            </a:prstGeom>
          </p:spPr>
          <p:txBody>
            <a:bodyPr lIns="0" tIns="0" rIns="0" bIns="0" rtlCol="0" anchor="t">
              <a:spAutoFit/>
            </a:bodyPr>
            <a:lstStyle/>
            <a:p>
              <a:pPr marL="0" lvl="0" indent="0" algn="l">
                <a:lnSpc>
                  <a:spcPts val="3600"/>
                </a:lnSpc>
                <a:spcBef>
                  <a:spcPct val="0"/>
                </a:spcBef>
              </a:pPr>
              <a:r>
                <a:rPr lang="en-US" sz="3600" b="1" spc="-230">
                  <a:solidFill>
                    <a:srgbClr val="FFFFFF"/>
                  </a:solidFill>
                  <a:latin typeface="Inter Semi-Bold"/>
                  <a:ea typeface="Inter Semi-Bold"/>
                  <a:cs typeface="Inter Semi-Bold"/>
                  <a:sym typeface="Inter Semi-Bold"/>
                </a:rPr>
                <a:t>Rahul Kumar Sah</a:t>
              </a:r>
            </a:p>
          </p:txBody>
        </p:sp>
        <p:sp>
          <p:nvSpPr>
            <p:cNvPr id="32" name="TextBox 32"/>
            <p:cNvSpPr txBox="1"/>
            <p:nvPr/>
          </p:nvSpPr>
          <p:spPr>
            <a:xfrm>
              <a:off x="4075608" y="11568161"/>
              <a:ext cx="12669687" cy="398104"/>
            </a:xfrm>
            <a:prstGeom prst="rect">
              <a:avLst/>
            </a:prstGeom>
          </p:spPr>
          <p:txBody>
            <a:bodyPr lIns="0" tIns="0" rIns="0" bIns="0" rtlCol="0" anchor="t">
              <a:spAutoFit/>
            </a:bodyPr>
            <a:lstStyle/>
            <a:p>
              <a:pPr marL="0" lvl="0" indent="0" algn="l">
                <a:lnSpc>
                  <a:spcPts val="2100"/>
                </a:lnSpc>
                <a:spcBef>
                  <a:spcPct val="0"/>
                </a:spcBef>
              </a:pPr>
              <a:r>
                <a:rPr lang="en-US" sz="2100">
                  <a:solidFill>
                    <a:srgbClr val="FFFFFF"/>
                  </a:solidFill>
                  <a:latin typeface="Inter"/>
                  <a:ea typeface="Inter"/>
                  <a:cs typeface="Inter"/>
                  <a:sym typeface="Inter"/>
                </a:rPr>
                <a:t>205123080</a:t>
              </a:r>
            </a:p>
          </p:txBody>
        </p:sp>
      </p:grpSp>
      <p:grpSp>
        <p:nvGrpSpPr>
          <p:cNvPr id="33" name="Group 33"/>
          <p:cNvGrpSpPr/>
          <p:nvPr/>
        </p:nvGrpSpPr>
        <p:grpSpPr>
          <a:xfrm>
            <a:off x="9461227" y="10113045"/>
            <a:ext cx="8475911" cy="3843996"/>
            <a:chOff x="0" y="0"/>
            <a:chExt cx="11301214" cy="5125327"/>
          </a:xfrm>
        </p:grpSpPr>
        <p:sp>
          <p:nvSpPr>
            <p:cNvPr id="34" name="TextBox 34"/>
            <p:cNvSpPr txBox="1"/>
            <p:nvPr/>
          </p:nvSpPr>
          <p:spPr>
            <a:xfrm>
              <a:off x="0" y="161925"/>
              <a:ext cx="11301214" cy="1622001"/>
            </a:xfrm>
            <a:prstGeom prst="rect">
              <a:avLst/>
            </a:prstGeom>
          </p:spPr>
          <p:txBody>
            <a:bodyPr lIns="0" tIns="0" rIns="0" bIns="0" rtlCol="0" anchor="t">
              <a:spAutoFit/>
            </a:bodyPr>
            <a:lstStyle/>
            <a:p>
              <a:pPr algn="l">
                <a:lnSpc>
                  <a:spcPts val="8799"/>
                </a:lnSpc>
                <a:spcBef>
                  <a:spcPct val="0"/>
                </a:spcBef>
              </a:pPr>
              <a:r>
                <a:rPr lang="en-US" sz="8799" b="1" spc="-563">
                  <a:solidFill>
                    <a:srgbClr val="FFFFFF"/>
                  </a:solidFill>
                  <a:latin typeface="Inter Semi-Bold"/>
                  <a:ea typeface="Inter Semi-Bold"/>
                  <a:cs typeface="Inter Semi-Bold"/>
                  <a:sym typeface="Inter Semi-Bold"/>
                </a:rPr>
                <a:t>Contact Us</a:t>
              </a:r>
            </a:p>
          </p:txBody>
        </p:sp>
        <p:sp>
          <p:nvSpPr>
            <p:cNvPr id="35" name="TextBox 35"/>
            <p:cNvSpPr txBox="1"/>
            <p:nvPr/>
          </p:nvSpPr>
          <p:spPr>
            <a:xfrm>
              <a:off x="132417" y="2161595"/>
              <a:ext cx="10265014" cy="398145"/>
            </a:xfrm>
            <a:prstGeom prst="rect">
              <a:avLst/>
            </a:prstGeom>
          </p:spPr>
          <p:txBody>
            <a:bodyPr lIns="0" tIns="0" rIns="0" bIns="0" rtlCol="0" anchor="t">
              <a:spAutoFit/>
            </a:bodyPr>
            <a:lstStyle/>
            <a:p>
              <a:pPr marL="0" lvl="0" indent="0" algn="just">
                <a:lnSpc>
                  <a:spcPts val="2100"/>
                </a:lnSpc>
                <a:spcBef>
                  <a:spcPct val="0"/>
                </a:spcBef>
              </a:pPr>
              <a:r>
                <a:rPr lang="en-US" sz="2100" u="none" strike="noStrike">
                  <a:solidFill>
                    <a:srgbClr val="FFFFFF"/>
                  </a:solidFill>
                  <a:latin typeface="Inter"/>
                  <a:ea typeface="Inter"/>
                  <a:cs typeface="Inter"/>
                  <a:sym typeface="Inter"/>
                </a:rPr>
                <a:t>123 Anywhere St., Any City,ST 12345</a:t>
              </a:r>
            </a:p>
          </p:txBody>
        </p:sp>
        <p:sp>
          <p:nvSpPr>
            <p:cNvPr id="36" name="TextBox 36"/>
            <p:cNvSpPr txBox="1"/>
            <p:nvPr/>
          </p:nvSpPr>
          <p:spPr>
            <a:xfrm>
              <a:off x="132417" y="2802992"/>
              <a:ext cx="8657521" cy="398145"/>
            </a:xfrm>
            <a:prstGeom prst="rect">
              <a:avLst/>
            </a:prstGeom>
          </p:spPr>
          <p:txBody>
            <a:bodyPr lIns="0" tIns="0" rIns="0" bIns="0" rtlCol="0" anchor="t">
              <a:spAutoFit/>
            </a:bodyPr>
            <a:lstStyle/>
            <a:p>
              <a:pPr marL="0" lvl="0" indent="0" algn="just">
                <a:lnSpc>
                  <a:spcPts val="2100"/>
                </a:lnSpc>
                <a:spcBef>
                  <a:spcPct val="0"/>
                </a:spcBef>
              </a:pPr>
              <a:r>
                <a:rPr lang="en-US" sz="2100" u="none" strike="noStrike">
                  <a:solidFill>
                    <a:srgbClr val="FFFFFF"/>
                  </a:solidFill>
                  <a:latin typeface="Inter"/>
                  <a:ea typeface="Inter"/>
                  <a:cs typeface="Inter"/>
                  <a:sym typeface="Inter"/>
                </a:rPr>
                <a:t>123-456-7890</a:t>
              </a:r>
            </a:p>
          </p:txBody>
        </p:sp>
        <p:sp>
          <p:nvSpPr>
            <p:cNvPr id="37" name="TextBox 37"/>
            <p:cNvSpPr txBox="1"/>
            <p:nvPr/>
          </p:nvSpPr>
          <p:spPr>
            <a:xfrm>
              <a:off x="132417" y="3444389"/>
              <a:ext cx="8657521" cy="398145"/>
            </a:xfrm>
            <a:prstGeom prst="rect">
              <a:avLst/>
            </a:prstGeom>
          </p:spPr>
          <p:txBody>
            <a:bodyPr lIns="0" tIns="0" rIns="0" bIns="0" rtlCol="0" anchor="t">
              <a:spAutoFit/>
            </a:bodyPr>
            <a:lstStyle/>
            <a:p>
              <a:pPr marL="0" lvl="0" indent="0" algn="just">
                <a:lnSpc>
                  <a:spcPts val="2100"/>
                </a:lnSpc>
                <a:spcBef>
                  <a:spcPct val="0"/>
                </a:spcBef>
              </a:pPr>
              <a:r>
                <a:rPr lang="en-US" sz="2100" u="none" strike="noStrike">
                  <a:solidFill>
                    <a:srgbClr val="FFFFFF"/>
                  </a:solidFill>
                  <a:latin typeface="Inter"/>
                  <a:ea typeface="Inter"/>
                  <a:cs typeface="Inter"/>
                  <a:sym typeface="Inter"/>
                </a:rPr>
                <a:t>hello@reallygreatsite.com</a:t>
              </a:r>
            </a:p>
          </p:txBody>
        </p:sp>
        <p:sp>
          <p:nvSpPr>
            <p:cNvPr id="38" name="TextBox 38"/>
            <p:cNvSpPr txBox="1"/>
            <p:nvPr/>
          </p:nvSpPr>
          <p:spPr>
            <a:xfrm>
              <a:off x="132417" y="4727182"/>
              <a:ext cx="8657521" cy="398145"/>
            </a:xfrm>
            <a:prstGeom prst="rect">
              <a:avLst/>
            </a:prstGeom>
          </p:spPr>
          <p:txBody>
            <a:bodyPr lIns="0" tIns="0" rIns="0" bIns="0" rtlCol="0" anchor="t">
              <a:spAutoFit/>
            </a:bodyPr>
            <a:lstStyle/>
            <a:p>
              <a:pPr marL="0" lvl="0" indent="0" algn="just">
                <a:lnSpc>
                  <a:spcPts val="2100"/>
                </a:lnSpc>
                <a:spcBef>
                  <a:spcPct val="0"/>
                </a:spcBef>
              </a:pPr>
              <a:r>
                <a:rPr lang="en-US" sz="2100" u="none" strike="noStrike">
                  <a:solidFill>
                    <a:srgbClr val="FFFFFF"/>
                  </a:solidFill>
                  <a:latin typeface="Inter"/>
                  <a:ea typeface="Inter"/>
                  <a:cs typeface="Inter"/>
                  <a:sym typeface="Inter"/>
                </a:rPr>
                <a:t>reallygreatsite.com</a:t>
              </a:r>
            </a:p>
          </p:txBody>
        </p:sp>
        <p:sp>
          <p:nvSpPr>
            <p:cNvPr id="39" name="TextBox 39"/>
            <p:cNvSpPr txBox="1"/>
            <p:nvPr/>
          </p:nvSpPr>
          <p:spPr>
            <a:xfrm>
              <a:off x="132417" y="4085785"/>
              <a:ext cx="8657521" cy="398145"/>
            </a:xfrm>
            <a:prstGeom prst="rect">
              <a:avLst/>
            </a:prstGeom>
          </p:spPr>
          <p:txBody>
            <a:bodyPr lIns="0" tIns="0" rIns="0" bIns="0" rtlCol="0" anchor="t">
              <a:spAutoFit/>
            </a:bodyPr>
            <a:lstStyle/>
            <a:p>
              <a:pPr marL="0" lvl="0" indent="0" algn="just">
                <a:lnSpc>
                  <a:spcPts val="2100"/>
                </a:lnSpc>
                <a:spcBef>
                  <a:spcPct val="0"/>
                </a:spcBef>
              </a:pPr>
              <a:r>
                <a:rPr lang="en-US" sz="2100" u="none" strike="noStrike">
                  <a:solidFill>
                    <a:srgbClr val="FFFFFF"/>
                  </a:solidFill>
                  <a:latin typeface="Inter"/>
                  <a:ea typeface="Inter"/>
                  <a:cs typeface="Inter"/>
                  <a:sym typeface="Inter"/>
                </a:rPr>
                <a:t>@reallygreatsite</a:t>
              </a:r>
            </a:p>
          </p:txBody>
        </p:sp>
      </p:grpSp>
      <p:sp>
        <p:nvSpPr>
          <p:cNvPr id="40" name="Freeform 40"/>
          <p:cNvSpPr/>
          <p:nvPr/>
        </p:nvSpPr>
        <p:spPr>
          <a:xfrm>
            <a:off x="-1658522" y="10113045"/>
            <a:ext cx="10802522" cy="12653027"/>
          </a:xfrm>
          <a:custGeom>
            <a:avLst/>
            <a:gdLst/>
            <a:ahLst/>
            <a:cxnLst/>
            <a:rect l="l" t="t" r="r" b="b"/>
            <a:pathLst>
              <a:path w="10802522" h="12653027">
                <a:moveTo>
                  <a:pt x="0" y="0"/>
                </a:moveTo>
                <a:lnTo>
                  <a:pt x="10802522" y="0"/>
                </a:lnTo>
                <a:lnTo>
                  <a:pt x="10802522" y="12653027"/>
                </a:lnTo>
                <a:lnTo>
                  <a:pt x="0" y="12653027"/>
                </a:lnTo>
                <a:lnTo>
                  <a:pt x="0" y="0"/>
                </a:lnTo>
                <a:close/>
              </a:path>
            </a:pathLst>
          </a:custGeom>
          <a:blipFill>
            <a:blip r:embed="rId4">
              <a:alphaModFix amt="0"/>
            </a:blip>
            <a:stretch>
              <a:fillRect/>
            </a:stretch>
          </a:blipFill>
        </p:spPr>
      </p:sp>
      <p:sp>
        <p:nvSpPr>
          <p:cNvPr id="41" name="Freeform 41"/>
          <p:cNvSpPr/>
          <p:nvPr/>
        </p:nvSpPr>
        <p:spPr>
          <a:xfrm flipH="1">
            <a:off x="0" y="10113045"/>
            <a:ext cx="9144000" cy="13724578"/>
          </a:xfrm>
          <a:custGeom>
            <a:avLst/>
            <a:gdLst/>
            <a:ahLst/>
            <a:cxnLst/>
            <a:rect l="l" t="t" r="r" b="b"/>
            <a:pathLst>
              <a:path w="9144000" h="13724578">
                <a:moveTo>
                  <a:pt x="9144000" y="0"/>
                </a:moveTo>
                <a:lnTo>
                  <a:pt x="0" y="0"/>
                </a:lnTo>
                <a:lnTo>
                  <a:pt x="0" y="13724578"/>
                </a:lnTo>
                <a:lnTo>
                  <a:pt x="9144000" y="13724578"/>
                </a:lnTo>
                <a:lnTo>
                  <a:pt x="9144000" y="0"/>
                </a:lnTo>
                <a:close/>
              </a:path>
            </a:pathLst>
          </a:custGeom>
          <a:blipFill>
            <a:blip r:embed="rId5"/>
            <a:stretch>
              <a:fillRect/>
            </a:stretch>
          </a:blipFill>
        </p:spPr>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2605805" y="10108562"/>
            <a:ext cx="13076391" cy="14545062"/>
          </a:xfrm>
          <a:custGeom>
            <a:avLst/>
            <a:gdLst/>
            <a:ahLst/>
            <a:cxnLst/>
            <a:rect l="l" t="t" r="r" b="b"/>
            <a:pathLst>
              <a:path w="13076391" h="14545062">
                <a:moveTo>
                  <a:pt x="0" y="0"/>
                </a:moveTo>
                <a:lnTo>
                  <a:pt x="13076390" y="0"/>
                </a:lnTo>
                <a:lnTo>
                  <a:pt x="13076390" y="14545061"/>
                </a:lnTo>
                <a:lnTo>
                  <a:pt x="0" y="14545061"/>
                </a:lnTo>
                <a:lnTo>
                  <a:pt x="0" y="0"/>
                </a:lnTo>
                <a:close/>
              </a:path>
            </a:pathLst>
          </a:custGeom>
          <a:blipFill>
            <a:blip r:embed="rId2"/>
            <a:stretch>
              <a:fillRect t="-34938"/>
            </a:stretch>
          </a:blipFill>
        </p:spPr>
      </p:sp>
      <p:sp>
        <p:nvSpPr>
          <p:cNvPr id="3" name="Freeform 3"/>
          <p:cNvSpPr/>
          <p:nvPr/>
        </p:nvSpPr>
        <p:spPr>
          <a:xfrm rot="5400000">
            <a:off x="-3509643" y="-28377423"/>
            <a:ext cx="25307286" cy="31486515"/>
          </a:xfrm>
          <a:custGeom>
            <a:avLst/>
            <a:gdLst/>
            <a:ahLst/>
            <a:cxnLst/>
            <a:rect l="l" t="t" r="r" b="b"/>
            <a:pathLst>
              <a:path w="25307286" h="31486515">
                <a:moveTo>
                  <a:pt x="0" y="0"/>
                </a:moveTo>
                <a:lnTo>
                  <a:pt x="25307286" y="0"/>
                </a:lnTo>
                <a:lnTo>
                  <a:pt x="25307286" y="31486515"/>
                </a:lnTo>
                <a:lnTo>
                  <a:pt x="0" y="31486515"/>
                </a:lnTo>
                <a:lnTo>
                  <a:pt x="0" y="0"/>
                </a:lnTo>
                <a:close/>
              </a:path>
            </a:pathLst>
          </a:custGeom>
          <a:blipFill>
            <a:blip r:embed="rId3"/>
            <a:stretch>
              <a:fillRect/>
            </a:stretch>
          </a:blipFill>
        </p:spPr>
      </p:sp>
      <p:sp>
        <p:nvSpPr>
          <p:cNvPr id="4" name="Freeform 4"/>
          <p:cNvSpPr/>
          <p:nvPr/>
        </p:nvSpPr>
        <p:spPr>
          <a:xfrm>
            <a:off x="3158576" y="-286419"/>
            <a:ext cx="11970848" cy="10859839"/>
          </a:xfrm>
          <a:custGeom>
            <a:avLst/>
            <a:gdLst/>
            <a:ahLst/>
            <a:cxnLst/>
            <a:rect l="l" t="t" r="r" b="b"/>
            <a:pathLst>
              <a:path w="11970848" h="10859839">
                <a:moveTo>
                  <a:pt x="0" y="0"/>
                </a:moveTo>
                <a:lnTo>
                  <a:pt x="11970848" y="0"/>
                </a:lnTo>
                <a:lnTo>
                  <a:pt x="11970848" y="10859838"/>
                </a:lnTo>
                <a:lnTo>
                  <a:pt x="0" y="10859838"/>
                </a:lnTo>
                <a:lnTo>
                  <a:pt x="0" y="0"/>
                </a:lnTo>
                <a:close/>
              </a:path>
            </a:pathLst>
          </a:custGeom>
          <a:blipFill>
            <a:blip r:embed="rId4">
              <a:alphaModFix amt="0"/>
            </a:blip>
            <a:stretch>
              <a:fillRect t="-46973"/>
            </a:stretch>
          </a:blipFill>
        </p:spPr>
      </p:sp>
      <p:sp>
        <p:nvSpPr>
          <p:cNvPr id="5" name="TextBox 5"/>
          <p:cNvSpPr txBox="1"/>
          <p:nvPr/>
        </p:nvSpPr>
        <p:spPr>
          <a:xfrm>
            <a:off x="-21040203" y="-1860123"/>
            <a:ext cx="39328203"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solidFill>
                <a:latin typeface="Inter Semi-Bold"/>
                <a:ea typeface="Inter Semi-Bold"/>
                <a:cs typeface="Inter Semi-Bold"/>
                <a:sym typeface="Inter Semi-Bold"/>
              </a:rPr>
              <a:t>Morph Slides - Business - Morph Slides - Business</a:t>
            </a:r>
          </a:p>
        </p:txBody>
      </p:sp>
      <p:sp>
        <p:nvSpPr>
          <p:cNvPr id="6" name="TextBox 6"/>
          <p:cNvSpPr txBox="1"/>
          <p:nvPr/>
        </p:nvSpPr>
        <p:spPr>
          <a:xfrm>
            <a:off x="350862" y="2047872"/>
            <a:ext cx="8475911" cy="1176019"/>
          </a:xfrm>
          <a:prstGeom prst="rect">
            <a:avLst/>
          </a:prstGeom>
        </p:spPr>
        <p:txBody>
          <a:bodyPr lIns="0" tIns="0" rIns="0" bIns="0" rtlCol="0" anchor="t">
            <a:spAutoFit/>
          </a:bodyPr>
          <a:lstStyle/>
          <a:p>
            <a:pPr algn="l">
              <a:lnSpc>
                <a:spcPts val="8799"/>
              </a:lnSpc>
              <a:spcBef>
                <a:spcPct val="0"/>
              </a:spcBef>
            </a:pPr>
            <a:r>
              <a:rPr lang="en-US" sz="8799" b="1" spc="-563">
                <a:solidFill>
                  <a:srgbClr val="FFFFFF"/>
                </a:solidFill>
                <a:latin typeface="Inter Semi-Bold"/>
                <a:ea typeface="Inter Semi-Bold"/>
                <a:cs typeface="Inter Semi-Bold"/>
                <a:sym typeface="Inter Semi-Bold"/>
              </a:rPr>
              <a:t>Table of Contents</a:t>
            </a:r>
          </a:p>
        </p:txBody>
      </p:sp>
      <p:sp>
        <p:nvSpPr>
          <p:cNvPr id="7" name="TextBox 7"/>
          <p:cNvSpPr txBox="1"/>
          <p:nvPr/>
        </p:nvSpPr>
        <p:spPr>
          <a:xfrm>
            <a:off x="350862" y="3662042"/>
            <a:ext cx="2697138" cy="461665"/>
          </a:xfrm>
          <a:prstGeom prst="rect">
            <a:avLst/>
          </a:prstGeom>
        </p:spPr>
        <p:txBody>
          <a:bodyPr wrap="square" lIns="0" tIns="0" rIns="0" bIns="0" rtlCol="0" anchor="t">
            <a:spAutoFit/>
          </a:bodyPr>
          <a:lstStyle/>
          <a:p>
            <a:pPr algn="l">
              <a:lnSpc>
                <a:spcPts val="3600"/>
              </a:lnSpc>
              <a:spcBef>
                <a:spcPct val="0"/>
              </a:spcBef>
            </a:pPr>
            <a:r>
              <a:rPr lang="en-US" sz="3600" b="1" spc="-230" dirty="0">
                <a:solidFill>
                  <a:srgbClr val="FFFFFF"/>
                </a:solidFill>
                <a:latin typeface="Inter Semi-Bold"/>
                <a:ea typeface="Inter Semi-Bold"/>
                <a:cs typeface="Inter Semi-Bold"/>
                <a:sym typeface="Inter Semi-Bold"/>
              </a:rPr>
              <a:t>Introduction</a:t>
            </a:r>
          </a:p>
        </p:txBody>
      </p:sp>
      <p:sp>
        <p:nvSpPr>
          <p:cNvPr id="8" name="TextBox 8"/>
          <p:cNvSpPr txBox="1"/>
          <p:nvPr/>
        </p:nvSpPr>
        <p:spPr>
          <a:xfrm>
            <a:off x="350862" y="4186869"/>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Code Structure</a:t>
            </a:r>
          </a:p>
        </p:txBody>
      </p:sp>
      <p:sp>
        <p:nvSpPr>
          <p:cNvPr id="9" name="TextBox 9"/>
          <p:cNvSpPr txBox="1"/>
          <p:nvPr/>
        </p:nvSpPr>
        <p:spPr>
          <a:xfrm>
            <a:off x="9995354" y="7725541"/>
            <a:ext cx="1814736" cy="496252"/>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About Us</a:t>
            </a:r>
          </a:p>
        </p:txBody>
      </p:sp>
      <p:sp>
        <p:nvSpPr>
          <p:cNvPr id="10" name="TextBox 10"/>
          <p:cNvSpPr txBox="1"/>
          <p:nvPr/>
        </p:nvSpPr>
        <p:spPr>
          <a:xfrm>
            <a:off x="9995354" y="8250368"/>
            <a:ext cx="3657674" cy="291465"/>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Elaborate on your topic here.</a:t>
            </a:r>
          </a:p>
        </p:txBody>
      </p:sp>
      <p:sp>
        <p:nvSpPr>
          <p:cNvPr id="11" name="TextBox 11"/>
          <p:cNvSpPr txBox="1"/>
          <p:nvPr/>
        </p:nvSpPr>
        <p:spPr>
          <a:xfrm>
            <a:off x="350862" y="4916454"/>
            <a:ext cx="2408486"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Datasets</a:t>
            </a:r>
          </a:p>
        </p:txBody>
      </p:sp>
      <p:sp>
        <p:nvSpPr>
          <p:cNvPr id="12" name="TextBox 12"/>
          <p:cNvSpPr txBox="1"/>
          <p:nvPr/>
        </p:nvSpPr>
        <p:spPr>
          <a:xfrm>
            <a:off x="350862" y="5441281"/>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About Citation Network</a:t>
            </a:r>
          </a:p>
        </p:txBody>
      </p:sp>
      <p:sp>
        <p:nvSpPr>
          <p:cNvPr id="13" name="TextBox 13"/>
          <p:cNvSpPr txBox="1"/>
          <p:nvPr/>
        </p:nvSpPr>
        <p:spPr>
          <a:xfrm>
            <a:off x="350862" y="6170896"/>
            <a:ext cx="2512368"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Graph Lib</a:t>
            </a:r>
          </a:p>
        </p:txBody>
      </p:sp>
      <p:sp>
        <p:nvSpPr>
          <p:cNvPr id="14" name="TextBox 14"/>
          <p:cNvSpPr txBox="1"/>
          <p:nvPr/>
        </p:nvSpPr>
        <p:spPr>
          <a:xfrm>
            <a:off x="350862" y="6695724"/>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Graph and it’s Metrics library</a:t>
            </a:r>
          </a:p>
        </p:txBody>
      </p:sp>
      <p:sp>
        <p:nvSpPr>
          <p:cNvPr id="15" name="TextBox 15"/>
          <p:cNvSpPr txBox="1"/>
          <p:nvPr/>
        </p:nvSpPr>
        <p:spPr>
          <a:xfrm>
            <a:off x="350862" y="7639687"/>
            <a:ext cx="2512368"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MatOps</a:t>
            </a:r>
          </a:p>
        </p:txBody>
      </p:sp>
      <p:sp>
        <p:nvSpPr>
          <p:cNvPr id="16" name="TextBox 16"/>
          <p:cNvSpPr txBox="1"/>
          <p:nvPr/>
        </p:nvSpPr>
        <p:spPr>
          <a:xfrm>
            <a:off x="350862" y="8164515"/>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Matrix operations library</a:t>
            </a:r>
          </a:p>
        </p:txBody>
      </p:sp>
      <p:sp>
        <p:nvSpPr>
          <p:cNvPr id="17" name="TextBox 17"/>
          <p:cNvSpPr txBox="1"/>
          <p:nvPr/>
        </p:nvSpPr>
        <p:spPr>
          <a:xfrm>
            <a:off x="9995354" y="3938743"/>
            <a:ext cx="2512368"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File System</a:t>
            </a:r>
          </a:p>
        </p:txBody>
      </p:sp>
      <p:sp>
        <p:nvSpPr>
          <p:cNvPr id="18" name="TextBox 18"/>
          <p:cNvSpPr txBox="1"/>
          <p:nvPr/>
        </p:nvSpPr>
        <p:spPr>
          <a:xfrm>
            <a:off x="9995354" y="4463570"/>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About Abstracts</a:t>
            </a:r>
          </a:p>
        </p:txBody>
      </p:sp>
      <p:sp>
        <p:nvSpPr>
          <p:cNvPr id="19" name="TextBox 19"/>
          <p:cNvSpPr txBox="1"/>
          <p:nvPr/>
        </p:nvSpPr>
        <p:spPr>
          <a:xfrm>
            <a:off x="9995354" y="5193185"/>
            <a:ext cx="2512368"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Analysis</a:t>
            </a:r>
          </a:p>
        </p:txBody>
      </p:sp>
      <p:sp>
        <p:nvSpPr>
          <p:cNvPr id="20" name="TextBox 20"/>
          <p:cNvSpPr txBox="1"/>
          <p:nvPr/>
        </p:nvSpPr>
        <p:spPr>
          <a:xfrm>
            <a:off x="9995354" y="5718013"/>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Results</a:t>
            </a:r>
          </a:p>
        </p:txBody>
      </p:sp>
      <p:sp>
        <p:nvSpPr>
          <p:cNvPr id="21" name="TextBox 21"/>
          <p:cNvSpPr txBox="1"/>
          <p:nvPr/>
        </p:nvSpPr>
        <p:spPr>
          <a:xfrm>
            <a:off x="9995354" y="6447628"/>
            <a:ext cx="2512368" cy="491460"/>
          </a:xfrm>
          <a:prstGeom prst="rect">
            <a:avLst/>
          </a:prstGeom>
        </p:spPr>
        <p:txBody>
          <a:bodyPr lIns="0" tIns="0" rIns="0" bIns="0" rtlCol="0" anchor="t">
            <a:spAutoFit/>
          </a:bodyPr>
          <a:lstStyle/>
          <a:p>
            <a:pPr algn="l">
              <a:lnSpc>
                <a:spcPts val="3600"/>
              </a:lnSpc>
              <a:spcBef>
                <a:spcPct val="0"/>
              </a:spcBef>
            </a:pPr>
            <a:r>
              <a:rPr lang="en-US" sz="3600" b="1" spc="-230">
                <a:solidFill>
                  <a:srgbClr val="FFFFFF"/>
                </a:solidFill>
                <a:latin typeface="Inter Semi-Bold"/>
                <a:ea typeface="Inter Semi-Bold"/>
                <a:cs typeface="Inter Semi-Bold"/>
                <a:sym typeface="Inter Semi-Bold"/>
              </a:rPr>
              <a:t>Further ...</a:t>
            </a:r>
          </a:p>
        </p:txBody>
      </p:sp>
      <p:sp>
        <p:nvSpPr>
          <p:cNvPr id="22" name="TextBox 22"/>
          <p:cNvSpPr txBox="1"/>
          <p:nvPr/>
        </p:nvSpPr>
        <p:spPr>
          <a:xfrm>
            <a:off x="9995354" y="6972455"/>
            <a:ext cx="3657674" cy="291434"/>
          </a:xfrm>
          <a:prstGeom prst="rect">
            <a:avLst/>
          </a:prstGeom>
        </p:spPr>
        <p:txBody>
          <a:bodyPr lIns="0" tIns="0" rIns="0" bIns="0" rtlCol="0" anchor="t">
            <a:spAutoFit/>
          </a:bodyPr>
          <a:lstStyle/>
          <a:p>
            <a:pPr algn="l">
              <a:lnSpc>
                <a:spcPts val="2100"/>
              </a:lnSpc>
              <a:spcBef>
                <a:spcPct val="0"/>
              </a:spcBef>
            </a:pPr>
            <a:r>
              <a:rPr lang="en-US" sz="2100">
                <a:solidFill>
                  <a:srgbClr val="FFFFFF"/>
                </a:solidFill>
                <a:latin typeface="Inter"/>
                <a:ea typeface="Inter"/>
                <a:cs typeface="Inter"/>
                <a:sym typeface="Inter"/>
              </a:rPr>
              <a:t>Future additions....</a:t>
            </a:r>
          </a:p>
        </p:txBody>
      </p:sp>
      <p:sp>
        <p:nvSpPr>
          <p:cNvPr id="23" name="Freeform 23"/>
          <p:cNvSpPr/>
          <p:nvPr/>
        </p:nvSpPr>
        <p:spPr>
          <a:xfrm rot="-5400000">
            <a:off x="-777848" y="7668457"/>
            <a:ext cx="24255366" cy="29135575"/>
          </a:xfrm>
          <a:custGeom>
            <a:avLst/>
            <a:gdLst/>
            <a:ahLst/>
            <a:cxnLst/>
            <a:rect l="l" t="t" r="r" b="b"/>
            <a:pathLst>
              <a:path w="24255366" h="29135575">
                <a:moveTo>
                  <a:pt x="0" y="0"/>
                </a:moveTo>
                <a:lnTo>
                  <a:pt x="24255366" y="0"/>
                </a:lnTo>
                <a:lnTo>
                  <a:pt x="24255366" y="29135575"/>
                </a:lnTo>
                <a:lnTo>
                  <a:pt x="0" y="29135575"/>
                </a:lnTo>
                <a:lnTo>
                  <a:pt x="0" y="0"/>
                </a:lnTo>
                <a:close/>
              </a:path>
            </a:pathLst>
          </a:custGeom>
          <a:blipFill>
            <a:blip r:embed="rId5"/>
            <a:stretch>
              <a:fillRect/>
            </a:stretch>
          </a:blipFill>
        </p:spPr>
      </p:sp>
      <p:sp>
        <p:nvSpPr>
          <p:cNvPr id="24" name="TextBox 24"/>
          <p:cNvSpPr txBox="1"/>
          <p:nvPr/>
        </p:nvSpPr>
        <p:spPr>
          <a:xfrm>
            <a:off x="17937138" y="7639974"/>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alpha val="0"/>
                  </a:srgbClr>
                </a:solidFill>
                <a:latin typeface="Inter Semi-Bold"/>
                <a:ea typeface="Inter Semi-Bold"/>
                <a:cs typeface="Inter Semi-Bold"/>
                <a:sym typeface="Inter Semi-Bold"/>
              </a:rPr>
              <a:t>Introduction - Introduction - Introduction</a:t>
            </a:r>
          </a:p>
        </p:txBody>
      </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7181152" y="-9888630"/>
            <a:ext cx="14362304" cy="10287000"/>
          </a:xfrm>
          <a:custGeom>
            <a:avLst/>
            <a:gdLst/>
            <a:ahLst/>
            <a:cxnLst/>
            <a:rect l="l" t="t" r="r" b="b"/>
            <a:pathLst>
              <a:path w="14362304" h="10287000">
                <a:moveTo>
                  <a:pt x="0" y="0"/>
                </a:moveTo>
                <a:lnTo>
                  <a:pt x="14362304" y="0"/>
                </a:lnTo>
                <a:lnTo>
                  <a:pt x="14362304" y="10287000"/>
                </a:lnTo>
                <a:lnTo>
                  <a:pt x="0" y="10287000"/>
                </a:lnTo>
                <a:lnTo>
                  <a:pt x="0" y="0"/>
                </a:lnTo>
                <a:close/>
              </a:path>
            </a:pathLst>
          </a:custGeom>
          <a:blipFill>
            <a:blip r:embed="rId2">
              <a:alphaModFix amt="0"/>
            </a:blip>
            <a:stretch>
              <a:fillRect/>
            </a:stretch>
          </a:blipFill>
        </p:spPr>
      </p:sp>
      <p:grpSp>
        <p:nvGrpSpPr>
          <p:cNvPr id="3" name="Group 3"/>
          <p:cNvGrpSpPr/>
          <p:nvPr/>
        </p:nvGrpSpPr>
        <p:grpSpPr>
          <a:xfrm>
            <a:off x="4960610" y="-9888630"/>
            <a:ext cx="12976528" cy="10287000"/>
            <a:chOff x="0" y="0"/>
            <a:chExt cx="17302037" cy="13716000"/>
          </a:xfrm>
        </p:grpSpPr>
        <p:sp>
          <p:nvSpPr>
            <p:cNvPr id="4" name="AutoShape 4"/>
            <p:cNvSpPr/>
            <p:nvPr/>
          </p:nvSpPr>
          <p:spPr>
            <a:xfrm flipV="1">
              <a:off x="173251" y="0"/>
              <a:ext cx="0" cy="13716000"/>
            </a:xfrm>
            <a:prstGeom prst="line">
              <a:avLst/>
            </a:prstGeom>
            <a:ln w="25400" cap="flat">
              <a:solidFill>
                <a:srgbClr val="FFFFFF">
                  <a:alpha val="0"/>
                </a:srgbClr>
              </a:solidFill>
              <a:prstDash val="solid"/>
              <a:headEnd type="none" w="sm" len="sm"/>
              <a:tailEnd type="none" w="sm" len="sm"/>
            </a:ln>
          </p:spPr>
        </p:sp>
        <p:grpSp>
          <p:nvGrpSpPr>
            <p:cNvPr id="5" name="Group 5"/>
            <p:cNvGrpSpPr/>
            <p:nvPr/>
          </p:nvGrpSpPr>
          <p:grpSpPr>
            <a:xfrm>
              <a:off x="0" y="2676383"/>
              <a:ext cx="346502" cy="367750"/>
              <a:chOff x="0" y="0"/>
              <a:chExt cx="765838" cy="812800"/>
            </a:xfrm>
          </p:grpSpPr>
          <p:sp>
            <p:nvSpPr>
              <p:cNvPr id="6" name="Freeform 6"/>
              <p:cNvSpPr/>
              <p:nvPr/>
            </p:nvSpPr>
            <p:spPr>
              <a:xfrm>
                <a:off x="0" y="0"/>
                <a:ext cx="765838" cy="812800"/>
              </a:xfrm>
              <a:custGeom>
                <a:avLst/>
                <a:gdLst/>
                <a:ahLst/>
                <a:cxnLst/>
                <a:rect l="l" t="t" r="r" b="b"/>
                <a:pathLst>
                  <a:path w="765838" h="812800">
                    <a:moveTo>
                      <a:pt x="382919" y="0"/>
                    </a:moveTo>
                    <a:cubicBezTo>
                      <a:pt x="171439" y="0"/>
                      <a:pt x="0" y="181951"/>
                      <a:pt x="0" y="406400"/>
                    </a:cubicBezTo>
                    <a:cubicBezTo>
                      <a:pt x="0" y="630849"/>
                      <a:pt x="171439" y="812800"/>
                      <a:pt x="382919" y="812800"/>
                    </a:cubicBezTo>
                    <a:cubicBezTo>
                      <a:pt x="594399" y="812800"/>
                      <a:pt x="765838" y="630849"/>
                      <a:pt x="765838" y="406400"/>
                    </a:cubicBezTo>
                    <a:cubicBezTo>
                      <a:pt x="765838" y="181951"/>
                      <a:pt x="594399" y="0"/>
                      <a:pt x="382919" y="0"/>
                    </a:cubicBezTo>
                    <a:close/>
                  </a:path>
                </a:pathLst>
              </a:custGeom>
              <a:solidFill>
                <a:srgbClr val="FFFFFF">
                  <a:alpha val="0"/>
                </a:srgbClr>
              </a:solidFill>
            </p:spPr>
          </p:sp>
          <p:sp>
            <p:nvSpPr>
              <p:cNvPr id="7" name="TextBox 7"/>
              <p:cNvSpPr txBox="1"/>
              <p:nvPr/>
            </p:nvSpPr>
            <p:spPr>
              <a:xfrm>
                <a:off x="71797" y="76200"/>
                <a:ext cx="622244" cy="660400"/>
              </a:xfrm>
              <a:prstGeom prst="rect">
                <a:avLst/>
              </a:prstGeom>
            </p:spPr>
            <p:txBody>
              <a:bodyPr lIns="50800" tIns="50800" rIns="50800" bIns="50800" rtlCol="0" anchor="ctr"/>
              <a:lstStyle/>
              <a:p>
                <a:pPr algn="ctr">
                  <a:lnSpc>
                    <a:spcPts val="1400"/>
                  </a:lnSpc>
                </a:pPr>
                <a:endParaRPr/>
              </a:p>
            </p:txBody>
          </p:sp>
        </p:grpSp>
        <p:sp>
          <p:nvSpPr>
            <p:cNvPr id="8" name="AutoShape 8"/>
            <p:cNvSpPr/>
            <p:nvPr/>
          </p:nvSpPr>
          <p:spPr>
            <a:xfrm>
              <a:off x="173251" y="2860258"/>
              <a:ext cx="3837845" cy="0"/>
            </a:xfrm>
            <a:prstGeom prst="line">
              <a:avLst/>
            </a:prstGeom>
            <a:ln w="25400" cap="flat">
              <a:solidFill>
                <a:srgbClr val="FFFFFF">
                  <a:alpha val="0"/>
                </a:srgbClr>
              </a:solidFill>
              <a:prstDash val="solid"/>
              <a:headEnd type="none" w="sm" len="sm"/>
              <a:tailEnd type="none" w="sm" len="sm"/>
            </a:ln>
          </p:spPr>
        </p:sp>
        <p:grpSp>
          <p:nvGrpSpPr>
            <p:cNvPr id="9" name="Group 9"/>
            <p:cNvGrpSpPr/>
            <p:nvPr/>
          </p:nvGrpSpPr>
          <p:grpSpPr>
            <a:xfrm>
              <a:off x="0" y="5484776"/>
              <a:ext cx="346502" cy="367750"/>
              <a:chOff x="0" y="0"/>
              <a:chExt cx="765838" cy="812800"/>
            </a:xfrm>
          </p:grpSpPr>
          <p:sp>
            <p:nvSpPr>
              <p:cNvPr id="10" name="Freeform 10"/>
              <p:cNvSpPr/>
              <p:nvPr/>
            </p:nvSpPr>
            <p:spPr>
              <a:xfrm>
                <a:off x="0" y="0"/>
                <a:ext cx="765838" cy="812800"/>
              </a:xfrm>
              <a:custGeom>
                <a:avLst/>
                <a:gdLst/>
                <a:ahLst/>
                <a:cxnLst/>
                <a:rect l="l" t="t" r="r" b="b"/>
                <a:pathLst>
                  <a:path w="765838" h="812800">
                    <a:moveTo>
                      <a:pt x="382919" y="0"/>
                    </a:moveTo>
                    <a:cubicBezTo>
                      <a:pt x="171439" y="0"/>
                      <a:pt x="0" y="181951"/>
                      <a:pt x="0" y="406400"/>
                    </a:cubicBezTo>
                    <a:cubicBezTo>
                      <a:pt x="0" y="630849"/>
                      <a:pt x="171439" y="812800"/>
                      <a:pt x="382919" y="812800"/>
                    </a:cubicBezTo>
                    <a:cubicBezTo>
                      <a:pt x="594399" y="812800"/>
                      <a:pt x="765838" y="630849"/>
                      <a:pt x="765838" y="406400"/>
                    </a:cubicBezTo>
                    <a:cubicBezTo>
                      <a:pt x="765838" y="181951"/>
                      <a:pt x="594399" y="0"/>
                      <a:pt x="382919" y="0"/>
                    </a:cubicBezTo>
                    <a:close/>
                  </a:path>
                </a:pathLst>
              </a:custGeom>
              <a:solidFill>
                <a:srgbClr val="FFFFFF">
                  <a:alpha val="0"/>
                </a:srgbClr>
              </a:solidFill>
            </p:spPr>
          </p:sp>
          <p:sp>
            <p:nvSpPr>
              <p:cNvPr id="11" name="TextBox 11"/>
              <p:cNvSpPr txBox="1"/>
              <p:nvPr/>
            </p:nvSpPr>
            <p:spPr>
              <a:xfrm>
                <a:off x="71797" y="76200"/>
                <a:ext cx="622244" cy="660400"/>
              </a:xfrm>
              <a:prstGeom prst="rect">
                <a:avLst/>
              </a:prstGeom>
            </p:spPr>
            <p:txBody>
              <a:bodyPr lIns="50800" tIns="50800" rIns="50800" bIns="50800" rtlCol="0" anchor="ctr"/>
              <a:lstStyle/>
              <a:p>
                <a:pPr algn="ctr">
                  <a:lnSpc>
                    <a:spcPts val="1400"/>
                  </a:lnSpc>
                </a:pPr>
                <a:endParaRPr/>
              </a:p>
            </p:txBody>
          </p:sp>
        </p:grpSp>
        <p:sp>
          <p:nvSpPr>
            <p:cNvPr id="12" name="AutoShape 12"/>
            <p:cNvSpPr/>
            <p:nvPr/>
          </p:nvSpPr>
          <p:spPr>
            <a:xfrm>
              <a:off x="173251" y="5668651"/>
              <a:ext cx="3837845" cy="0"/>
            </a:xfrm>
            <a:prstGeom prst="line">
              <a:avLst/>
            </a:prstGeom>
            <a:ln w="25400" cap="flat">
              <a:solidFill>
                <a:srgbClr val="FFFFFF">
                  <a:alpha val="0"/>
                </a:srgbClr>
              </a:solidFill>
              <a:prstDash val="solid"/>
              <a:headEnd type="none" w="sm" len="sm"/>
              <a:tailEnd type="none" w="sm" len="sm"/>
            </a:ln>
          </p:spPr>
        </p:sp>
        <p:grpSp>
          <p:nvGrpSpPr>
            <p:cNvPr id="13" name="Group 13"/>
            <p:cNvGrpSpPr/>
            <p:nvPr/>
          </p:nvGrpSpPr>
          <p:grpSpPr>
            <a:xfrm>
              <a:off x="0" y="8293169"/>
              <a:ext cx="346502" cy="367750"/>
              <a:chOff x="0" y="0"/>
              <a:chExt cx="765838" cy="812800"/>
            </a:xfrm>
          </p:grpSpPr>
          <p:sp>
            <p:nvSpPr>
              <p:cNvPr id="14" name="Freeform 14"/>
              <p:cNvSpPr/>
              <p:nvPr/>
            </p:nvSpPr>
            <p:spPr>
              <a:xfrm>
                <a:off x="0" y="0"/>
                <a:ext cx="765838" cy="812800"/>
              </a:xfrm>
              <a:custGeom>
                <a:avLst/>
                <a:gdLst/>
                <a:ahLst/>
                <a:cxnLst/>
                <a:rect l="l" t="t" r="r" b="b"/>
                <a:pathLst>
                  <a:path w="765838" h="812800">
                    <a:moveTo>
                      <a:pt x="382919" y="0"/>
                    </a:moveTo>
                    <a:cubicBezTo>
                      <a:pt x="171439" y="0"/>
                      <a:pt x="0" y="181951"/>
                      <a:pt x="0" y="406400"/>
                    </a:cubicBezTo>
                    <a:cubicBezTo>
                      <a:pt x="0" y="630849"/>
                      <a:pt x="171439" y="812800"/>
                      <a:pt x="382919" y="812800"/>
                    </a:cubicBezTo>
                    <a:cubicBezTo>
                      <a:pt x="594399" y="812800"/>
                      <a:pt x="765838" y="630849"/>
                      <a:pt x="765838" y="406400"/>
                    </a:cubicBezTo>
                    <a:cubicBezTo>
                      <a:pt x="765838" y="181951"/>
                      <a:pt x="594399" y="0"/>
                      <a:pt x="382919" y="0"/>
                    </a:cubicBezTo>
                    <a:close/>
                  </a:path>
                </a:pathLst>
              </a:custGeom>
              <a:solidFill>
                <a:srgbClr val="FFFFFF">
                  <a:alpha val="0"/>
                </a:srgbClr>
              </a:solidFill>
            </p:spPr>
          </p:sp>
          <p:sp>
            <p:nvSpPr>
              <p:cNvPr id="15" name="TextBox 15"/>
              <p:cNvSpPr txBox="1"/>
              <p:nvPr/>
            </p:nvSpPr>
            <p:spPr>
              <a:xfrm>
                <a:off x="71797" y="76200"/>
                <a:ext cx="622244" cy="660400"/>
              </a:xfrm>
              <a:prstGeom prst="rect">
                <a:avLst/>
              </a:prstGeom>
            </p:spPr>
            <p:txBody>
              <a:bodyPr lIns="50800" tIns="50800" rIns="50800" bIns="50800" rtlCol="0" anchor="ctr"/>
              <a:lstStyle/>
              <a:p>
                <a:pPr algn="ctr">
                  <a:lnSpc>
                    <a:spcPts val="1400"/>
                  </a:lnSpc>
                </a:pPr>
                <a:endParaRPr/>
              </a:p>
            </p:txBody>
          </p:sp>
        </p:grpSp>
        <p:sp>
          <p:nvSpPr>
            <p:cNvPr id="16" name="AutoShape 16"/>
            <p:cNvSpPr/>
            <p:nvPr/>
          </p:nvSpPr>
          <p:spPr>
            <a:xfrm>
              <a:off x="173251" y="8477044"/>
              <a:ext cx="3837845" cy="0"/>
            </a:xfrm>
            <a:prstGeom prst="line">
              <a:avLst/>
            </a:prstGeom>
            <a:ln w="25400" cap="flat">
              <a:solidFill>
                <a:srgbClr val="FFFFFF">
                  <a:alpha val="0"/>
                </a:srgbClr>
              </a:solidFill>
              <a:prstDash val="solid"/>
              <a:headEnd type="none" w="sm" len="sm"/>
              <a:tailEnd type="none" w="sm" len="sm"/>
            </a:ln>
          </p:spPr>
        </p:sp>
        <p:grpSp>
          <p:nvGrpSpPr>
            <p:cNvPr id="17" name="Group 17"/>
            <p:cNvGrpSpPr/>
            <p:nvPr/>
          </p:nvGrpSpPr>
          <p:grpSpPr>
            <a:xfrm>
              <a:off x="0" y="11101563"/>
              <a:ext cx="346502" cy="367750"/>
              <a:chOff x="0" y="0"/>
              <a:chExt cx="765838" cy="812800"/>
            </a:xfrm>
          </p:grpSpPr>
          <p:sp>
            <p:nvSpPr>
              <p:cNvPr id="18" name="Freeform 18"/>
              <p:cNvSpPr/>
              <p:nvPr/>
            </p:nvSpPr>
            <p:spPr>
              <a:xfrm>
                <a:off x="0" y="0"/>
                <a:ext cx="765838" cy="812800"/>
              </a:xfrm>
              <a:custGeom>
                <a:avLst/>
                <a:gdLst/>
                <a:ahLst/>
                <a:cxnLst/>
                <a:rect l="l" t="t" r="r" b="b"/>
                <a:pathLst>
                  <a:path w="765838" h="812800">
                    <a:moveTo>
                      <a:pt x="382919" y="0"/>
                    </a:moveTo>
                    <a:cubicBezTo>
                      <a:pt x="171439" y="0"/>
                      <a:pt x="0" y="181951"/>
                      <a:pt x="0" y="406400"/>
                    </a:cubicBezTo>
                    <a:cubicBezTo>
                      <a:pt x="0" y="630849"/>
                      <a:pt x="171439" y="812800"/>
                      <a:pt x="382919" y="812800"/>
                    </a:cubicBezTo>
                    <a:cubicBezTo>
                      <a:pt x="594399" y="812800"/>
                      <a:pt x="765838" y="630849"/>
                      <a:pt x="765838" y="406400"/>
                    </a:cubicBezTo>
                    <a:cubicBezTo>
                      <a:pt x="765838" y="181951"/>
                      <a:pt x="594399" y="0"/>
                      <a:pt x="382919" y="0"/>
                    </a:cubicBezTo>
                    <a:close/>
                  </a:path>
                </a:pathLst>
              </a:custGeom>
              <a:solidFill>
                <a:srgbClr val="FFFFFF">
                  <a:alpha val="0"/>
                </a:srgbClr>
              </a:solidFill>
            </p:spPr>
          </p:sp>
          <p:sp>
            <p:nvSpPr>
              <p:cNvPr id="19" name="TextBox 19"/>
              <p:cNvSpPr txBox="1"/>
              <p:nvPr/>
            </p:nvSpPr>
            <p:spPr>
              <a:xfrm>
                <a:off x="71797" y="76200"/>
                <a:ext cx="622244" cy="660400"/>
              </a:xfrm>
              <a:prstGeom prst="rect">
                <a:avLst/>
              </a:prstGeom>
            </p:spPr>
            <p:txBody>
              <a:bodyPr lIns="50800" tIns="50800" rIns="50800" bIns="50800" rtlCol="0" anchor="ctr"/>
              <a:lstStyle/>
              <a:p>
                <a:pPr algn="ctr">
                  <a:lnSpc>
                    <a:spcPts val="1400"/>
                  </a:lnSpc>
                </a:pPr>
                <a:endParaRPr/>
              </a:p>
            </p:txBody>
          </p:sp>
        </p:grpSp>
        <p:sp>
          <p:nvSpPr>
            <p:cNvPr id="20" name="AutoShape 20"/>
            <p:cNvSpPr/>
            <p:nvPr/>
          </p:nvSpPr>
          <p:spPr>
            <a:xfrm>
              <a:off x="173251" y="11285438"/>
              <a:ext cx="3837845" cy="0"/>
            </a:xfrm>
            <a:prstGeom prst="line">
              <a:avLst/>
            </a:prstGeom>
            <a:ln w="25400" cap="flat">
              <a:solidFill>
                <a:srgbClr val="FFFFFF">
                  <a:alpha val="0"/>
                </a:srgbClr>
              </a:solidFill>
              <a:prstDash val="solid"/>
              <a:headEnd type="none" w="sm" len="sm"/>
              <a:tailEnd type="none" w="sm" len="sm"/>
            </a:ln>
          </p:spPr>
        </p:sp>
        <p:sp>
          <p:nvSpPr>
            <p:cNvPr id="21" name="TextBox 21"/>
            <p:cNvSpPr txBox="1"/>
            <p:nvPr/>
          </p:nvSpPr>
          <p:spPr>
            <a:xfrm>
              <a:off x="4211113" y="2440036"/>
              <a:ext cx="13090924" cy="680720"/>
            </a:xfrm>
            <a:prstGeom prst="rect">
              <a:avLst/>
            </a:prstGeom>
          </p:spPr>
          <p:txBody>
            <a:bodyPr lIns="0" tIns="0" rIns="0" bIns="0" rtlCol="0" anchor="t">
              <a:spAutoFit/>
            </a:bodyPr>
            <a:lstStyle/>
            <a:p>
              <a:pPr marL="0" lvl="0" indent="0" algn="l">
                <a:lnSpc>
                  <a:spcPts val="3600"/>
                </a:lnSpc>
                <a:spcBef>
                  <a:spcPct val="0"/>
                </a:spcBef>
              </a:pPr>
              <a:r>
                <a:rPr lang="en-US" sz="3600" b="1" u="none" strike="noStrike" spc="-230">
                  <a:solidFill>
                    <a:srgbClr val="FFFFFF">
                      <a:alpha val="0"/>
                    </a:srgbClr>
                  </a:solidFill>
                  <a:latin typeface="Inter Semi-Bold"/>
                  <a:ea typeface="Inter Semi-Bold"/>
                  <a:cs typeface="Inter Semi-Bold"/>
                  <a:sym typeface="Inter Semi-Bold"/>
                </a:rPr>
                <a:t>Add a main point</a:t>
              </a:r>
            </a:p>
          </p:txBody>
        </p:sp>
        <p:sp>
          <p:nvSpPr>
            <p:cNvPr id="22" name="TextBox 22"/>
            <p:cNvSpPr txBox="1"/>
            <p:nvPr/>
          </p:nvSpPr>
          <p:spPr>
            <a:xfrm>
              <a:off x="4211113" y="3142981"/>
              <a:ext cx="13090924" cy="398145"/>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Inter"/>
                  <a:ea typeface="Inter"/>
                  <a:cs typeface="Inter"/>
                  <a:sym typeface="Inter"/>
                </a:rPr>
                <a:t>Elaborate on what you want to discuss. </a:t>
              </a:r>
            </a:p>
          </p:txBody>
        </p:sp>
        <p:sp>
          <p:nvSpPr>
            <p:cNvPr id="23" name="TextBox 23"/>
            <p:cNvSpPr txBox="1"/>
            <p:nvPr/>
          </p:nvSpPr>
          <p:spPr>
            <a:xfrm>
              <a:off x="4211113" y="5248429"/>
              <a:ext cx="13090924" cy="680720"/>
            </a:xfrm>
            <a:prstGeom prst="rect">
              <a:avLst/>
            </a:prstGeom>
          </p:spPr>
          <p:txBody>
            <a:bodyPr lIns="0" tIns="0" rIns="0" bIns="0" rtlCol="0" anchor="t">
              <a:spAutoFit/>
            </a:bodyPr>
            <a:lstStyle/>
            <a:p>
              <a:pPr marL="0" lvl="0" indent="0" algn="l">
                <a:lnSpc>
                  <a:spcPts val="3600"/>
                </a:lnSpc>
                <a:spcBef>
                  <a:spcPct val="0"/>
                </a:spcBef>
              </a:pPr>
              <a:r>
                <a:rPr lang="en-US" sz="3600" b="1" u="none" strike="noStrike" spc="-230">
                  <a:solidFill>
                    <a:srgbClr val="FFFFFF">
                      <a:alpha val="0"/>
                    </a:srgbClr>
                  </a:solidFill>
                  <a:latin typeface="Inter Semi-Bold"/>
                  <a:ea typeface="Inter Semi-Bold"/>
                  <a:cs typeface="Inter Semi-Bold"/>
                  <a:sym typeface="Inter Semi-Bold"/>
                </a:rPr>
                <a:t>Add a main point</a:t>
              </a:r>
            </a:p>
          </p:txBody>
        </p:sp>
        <p:sp>
          <p:nvSpPr>
            <p:cNvPr id="24" name="TextBox 24"/>
            <p:cNvSpPr txBox="1"/>
            <p:nvPr/>
          </p:nvSpPr>
          <p:spPr>
            <a:xfrm>
              <a:off x="4211113" y="5951374"/>
              <a:ext cx="13090924" cy="398145"/>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Inter"/>
                  <a:ea typeface="Inter"/>
                  <a:cs typeface="Inter"/>
                  <a:sym typeface="Inter"/>
                </a:rPr>
                <a:t>Elaborate on what you want to discuss. </a:t>
              </a:r>
            </a:p>
          </p:txBody>
        </p:sp>
        <p:sp>
          <p:nvSpPr>
            <p:cNvPr id="25" name="TextBox 25"/>
            <p:cNvSpPr txBox="1"/>
            <p:nvPr/>
          </p:nvSpPr>
          <p:spPr>
            <a:xfrm>
              <a:off x="4211113" y="8056822"/>
              <a:ext cx="13090924" cy="680720"/>
            </a:xfrm>
            <a:prstGeom prst="rect">
              <a:avLst/>
            </a:prstGeom>
          </p:spPr>
          <p:txBody>
            <a:bodyPr lIns="0" tIns="0" rIns="0" bIns="0" rtlCol="0" anchor="t">
              <a:spAutoFit/>
            </a:bodyPr>
            <a:lstStyle/>
            <a:p>
              <a:pPr marL="0" lvl="0" indent="0" algn="l">
                <a:lnSpc>
                  <a:spcPts val="3600"/>
                </a:lnSpc>
                <a:spcBef>
                  <a:spcPct val="0"/>
                </a:spcBef>
              </a:pPr>
              <a:r>
                <a:rPr lang="en-US" sz="3600" b="1" u="none" strike="noStrike" spc="-230">
                  <a:solidFill>
                    <a:srgbClr val="FFFFFF">
                      <a:alpha val="0"/>
                    </a:srgbClr>
                  </a:solidFill>
                  <a:latin typeface="Inter Semi-Bold"/>
                  <a:ea typeface="Inter Semi-Bold"/>
                  <a:cs typeface="Inter Semi-Bold"/>
                  <a:sym typeface="Inter Semi-Bold"/>
                </a:rPr>
                <a:t>Add a main point</a:t>
              </a:r>
            </a:p>
          </p:txBody>
        </p:sp>
        <p:sp>
          <p:nvSpPr>
            <p:cNvPr id="26" name="TextBox 26"/>
            <p:cNvSpPr txBox="1"/>
            <p:nvPr/>
          </p:nvSpPr>
          <p:spPr>
            <a:xfrm>
              <a:off x="4211113" y="8759767"/>
              <a:ext cx="13090924" cy="398145"/>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Inter"/>
                  <a:ea typeface="Inter"/>
                  <a:cs typeface="Inter"/>
                  <a:sym typeface="Inter"/>
                </a:rPr>
                <a:t>Elaborate on what you want to discuss. </a:t>
              </a:r>
            </a:p>
          </p:txBody>
        </p:sp>
        <p:sp>
          <p:nvSpPr>
            <p:cNvPr id="27" name="TextBox 27"/>
            <p:cNvSpPr txBox="1"/>
            <p:nvPr/>
          </p:nvSpPr>
          <p:spPr>
            <a:xfrm>
              <a:off x="4211113" y="10865216"/>
              <a:ext cx="13090924" cy="680720"/>
            </a:xfrm>
            <a:prstGeom prst="rect">
              <a:avLst/>
            </a:prstGeom>
          </p:spPr>
          <p:txBody>
            <a:bodyPr lIns="0" tIns="0" rIns="0" bIns="0" rtlCol="0" anchor="t">
              <a:spAutoFit/>
            </a:bodyPr>
            <a:lstStyle/>
            <a:p>
              <a:pPr marL="0" lvl="0" indent="0" algn="l">
                <a:lnSpc>
                  <a:spcPts val="3600"/>
                </a:lnSpc>
                <a:spcBef>
                  <a:spcPct val="0"/>
                </a:spcBef>
              </a:pPr>
              <a:r>
                <a:rPr lang="en-US" sz="3600" b="1" u="none" strike="noStrike" spc="-230">
                  <a:solidFill>
                    <a:srgbClr val="FFFFFF">
                      <a:alpha val="0"/>
                    </a:srgbClr>
                  </a:solidFill>
                  <a:latin typeface="Inter Semi-Bold"/>
                  <a:ea typeface="Inter Semi-Bold"/>
                  <a:cs typeface="Inter Semi-Bold"/>
                  <a:sym typeface="Inter Semi-Bold"/>
                </a:rPr>
                <a:t>Add a main point</a:t>
              </a:r>
            </a:p>
          </p:txBody>
        </p:sp>
        <p:sp>
          <p:nvSpPr>
            <p:cNvPr id="28" name="TextBox 28"/>
            <p:cNvSpPr txBox="1"/>
            <p:nvPr/>
          </p:nvSpPr>
          <p:spPr>
            <a:xfrm>
              <a:off x="4211113" y="11568161"/>
              <a:ext cx="13090924" cy="398145"/>
            </a:xfrm>
            <a:prstGeom prst="rect">
              <a:avLst/>
            </a:prstGeom>
          </p:spPr>
          <p:txBody>
            <a:bodyPr lIns="0" tIns="0" rIns="0" bIns="0" rtlCol="0" anchor="t">
              <a:spAutoFit/>
            </a:bodyPr>
            <a:lstStyle/>
            <a:p>
              <a:pPr marL="0" lvl="0" indent="0" algn="l">
                <a:lnSpc>
                  <a:spcPts val="2100"/>
                </a:lnSpc>
                <a:spcBef>
                  <a:spcPct val="0"/>
                </a:spcBef>
              </a:pPr>
              <a:r>
                <a:rPr lang="en-US" sz="2100" u="none" strike="noStrike">
                  <a:solidFill>
                    <a:srgbClr val="FFFFFF">
                      <a:alpha val="0"/>
                    </a:srgbClr>
                  </a:solidFill>
                  <a:latin typeface="Inter"/>
                  <a:ea typeface="Inter"/>
                  <a:cs typeface="Inter"/>
                  <a:sym typeface="Inter"/>
                </a:rPr>
                <a:t>Elaborate on what you want to discuss. </a:t>
              </a:r>
            </a:p>
          </p:txBody>
        </p:sp>
      </p:grpSp>
      <p:sp>
        <p:nvSpPr>
          <p:cNvPr id="29" name="Freeform 29"/>
          <p:cNvSpPr/>
          <p:nvPr/>
        </p:nvSpPr>
        <p:spPr>
          <a:xfrm>
            <a:off x="-1658522" y="-1183013"/>
            <a:ext cx="10802522" cy="12653027"/>
          </a:xfrm>
          <a:custGeom>
            <a:avLst/>
            <a:gdLst/>
            <a:ahLst/>
            <a:cxnLst/>
            <a:rect l="l" t="t" r="r" b="b"/>
            <a:pathLst>
              <a:path w="10802522" h="12653027">
                <a:moveTo>
                  <a:pt x="0" y="0"/>
                </a:moveTo>
                <a:lnTo>
                  <a:pt x="10802522" y="0"/>
                </a:lnTo>
                <a:lnTo>
                  <a:pt x="10802522" y="12653026"/>
                </a:lnTo>
                <a:lnTo>
                  <a:pt x="0" y="12653026"/>
                </a:lnTo>
                <a:lnTo>
                  <a:pt x="0" y="0"/>
                </a:lnTo>
                <a:close/>
              </a:path>
            </a:pathLst>
          </a:custGeom>
          <a:blipFill>
            <a:blip r:embed="rId3"/>
            <a:stretch>
              <a:fillRect/>
            </a:stretch>
          </a:blipFill>
        </p:spPr>
      </p:sp>
      <p:sp>
        <p:nvSpPr>
          <p:cNvPr id="30" name="TextBox 30"/>
          <p:cNvSpPr txBox="1"/>
          <p:nvPr/>
        </p:nvSpPr>
        <p:spPr>
          <a:xfrm>
            <a:off x="8456978" y="3986531"/>
            <a:ext cx="9480160" cy="1811954"/>
          </a:xfrm>
          <a:prstGeom prst="rect">
            <a:avLst/>
          </a:prstGeom>
        </p:spPr>
        <p:txBody>
          <a:bodyPr lIns="0" tIns="0" rIns="0" bIns="0" rtlCol="0" anchor="t">
            <a:spAutoFit/>
          </a:bodyPr>
          <a:lstStyle/>
          <a:p>
            <a:pPr algn="l">
              <a:lnSpc>
                <a:spcPts val="9842"/>
              </a:lnSpc>
            </a:pPr>
            <a:r>
              <a:rPr lang="en-US" sz="9842" b="1" spc="-629">
                <a:solidFill>
                  <a:srgbClr val="FFFFFF"/>
                </a:solidFill>
                <a:latin typeface="Inter Semi-Bold"/>
                <a:ea typeface="Inter Semi-Bold"/>
                <a:cs typeface="Inter Semi-Bold"/>
                <a:sym typeface="Inter Semi-Bold"/>
              </a:rPr>
              <a:t>Github Repo at:</a:t>
            </a:r>
          </a:p>
          <a:p>
            <a:pPr algn="l">
              <a:lnSpc>
                <a:spcPts val="4474"/>
              </a:lnSpc>
              <a:spcBef>
                <a:spcPct val="0"/>
              </a:spcBef>
            </a:pPr>
            <a:r>
              <a:rPr lang="en-US" sz="4474" b="1" spc="-286">
                <a:solidFill>
                  <a:srgbClr val="FFFFFF"/>
                </a:solidFill>
                <a:latin typeface="Inter Semi-Bold"/>
                <a:ea typeface="Inter Semi-Bold"/>
                <a:cs typeface="Inter Semi-Bold"/>
                <a:sym typeface="Inter Semi-Bold"/>
              </a:rPr>
              <a:t>https://github.com/mohanhari061/cpp</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946584" y="5625055"/>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2">
              <a:alphaModFix amt="0"/>
            </a:blip>
            <a:stretch>
              <a:fillRect l="-32849" t="-54764" r="-21765" b="-66254"/>
            </a:stretch>
          </a:blipFill>
        </p:spPr>
      </p:sp>
      <p:sp>
        <p:nvSpPr>
          <p:cNvPr id="3" name="TextBox 3"/>
          <p:cNvSpPr txBox="1"/>
          <p:nvPr/>
        </p:nvSpPr>
        <p:spPr>
          <a:xfrm>
            <a:off x="350862" y="4858478"/>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Freeform 4"/>
          <p:cNvSpPr/>
          <p:nvPr/>
        </p:nvSpPr>
        <p:spPr>
          <a:xfrm>
            <a:off x="350862" y="5392253"/>
            <a:ext cx="5634708" cy="7164956"/>
          </a:xfrm>
          <a:custGeom>
            <a:avLst/>
            <a:gdLst/>
            <a:ahLst/>
            <a:cxnLst/>
            <a:rect l="l" t="t" r="r" b="b"/>
            <a:pathLst>
              <a:path w="5634708" h="7164956">
                <a:moveTo>
                  <a:pt x="0" y="0"/>
                </a:moveTo>
                <a:lnTo>
                  <a:pt x="5634708" y="0"/>
                </a:lnTo>
                <a:lnTo>
                  <a:pt x="5634708" y="7164956"/>
                </a:lnTo>
                <a:lnTo>
                  <a:pt x="0" y="7164956"/>
                </a:lnTo>
                <a:lnTo>
                  <a:pt x="0" y="0"/>
                </a:lnTo>
                <a:close/>
              </a:path>
            </a:pathLst>
          </a:custGeom>
          <a:blipFill>
            <a:blip r:embed="rId3">
              <a:alphaModFix amt="0"/>
            </a:blip>
            <a:stretch>
              <a:fillRect l="-3960" t="-4414" b="-4414"/>
            </a:stretch>
          </a:blipFill>
        </p:spPr>
      </p:sp>
      <p:sp>
        <p:nvSpPr>
          <p:cNvPr id="5" name="Freeform 5"/>
          <p:cNvSpPr/>
          <p:nvPr/>
        </p:nvSpPr>
        <p:spPr>
          <a:xfrm rot="-5400000">
            <a:off x="5029428" y="8088337"/>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4">
              <a:alphaModFix amt="0"/>
            </a:blip>
            <a:stretch>
              <a:fillRect l="-46326" t="-34468" r="-25935" b="-51373"/>
            </a:stretch>
          </a:blipFill>
        </p:spPr>
      </p:sp>
      <p:sp>
        <p:nvSpPr>
          <p:cNvPr id="6" name="TextBox 6"/>
          <p:cNvSpPr txBox="1"/>
          <p:nvPr/>
        </p:nvSpPr>
        <p:spPr>
          <a:xfrm>
            <a:off x="6326418" y="7321760"/>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7" name="Freeform 7"/>
          <p:cNvSpPr/>
          <p:nvPr/>
        </p:nvSpPr>
        <p:spPr>
          <a:xfrm>
            <a:off x="6326874" y="7855535"/>
            <a:ext cx="5634708" cy="7164956"/>
          </a:xfrm>
          <a:custGeom>
            <a:avLst/>
            <a:gdLst/>
            <a:ahLst/>
            <a:cxnLst/>
            <a:rect l="l" t="t" r="r" b="b"/>
            <a:pathLst>
              <a:path w="5634708" h="7164956">
                <a:moveTo>
                  <a:pt x="0" y="0"/>
                </a:moveTo>
                <a:lnTo>
                  <a:pt x="5634708" y="0"/>
                </a:lnTo>
                <a:lnTo>
                  <a:pt x="5634708" y="7164956"/>
                </a:lnTo>
                <a:lnTo>
                  <a:pt x="0" y="7164956"/>
                </a:lnTo>
                <a:lnTo>
                  <a:pt x="0" y="0"/>
                </a:lnTo>
                <a:close/>
              </a:path>
            </a:pathLst>
          </a:custGeom>
          <a:blipFill>
            <a:blip r:embed="rId5">
              <a:alphaModFix amt="0"/>
            </a:blip>
            <a:stretch>
              <a:fillRect l="-220651" t="-186367" r="-225896"/>
            </a:stretch>
          </a:blipFill>
        </p:spPr>
      </p:sp>
      <p:sp>
        <p:nvSpPr>
          <p:cNvPr id="8" name="Freeform 8"/>
          <p:cNvSpPr/>
          <p:nvPr/>
        </p:nvSpPr>
        <p:spPr>
          <a:xfrm rot="-5400000">
            <a:off x="11007948" y="10272177"/>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6">
              <a:alphaModFix amt="0"/>
            </a:blip>
            <a:stretch>
              <a:fillRect l="-62173" t="-78534" r="-82436" b="-57970"/>
            </a:stretch>
          </a:blipFill>
        </p:spPr>
      </p:sp>
      <p:sp>
        <p:nvSpPr>
          <p:cNvPr id="9" name="TextBox 9"/>
          <p:cNvSpPr txBox="1"/>
          <p:nvPr/>
        </p:nvSpPr>
        <p:spPr>
          <a:xfrm>
            <a:off x="12304482" y="9505600"/>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10" name="Freeform 10"/>
          <p:cNvSpPr/>
          <p:nvPr/>
        </p:nvSpPr>
        <p:spPr>
          <a:xfrm flipH="1">
            <a:off x="12306306" y="9930415"/>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7">
              <a:alphaModFix amt="0"/>
            </a:blip>
            <a:stretch>
              <a:fillRect l="-72849" t="-107311" r="-101730" b="-111890"/>
            </a:stretch>
          </a:blipFill>
        </p:spPr>
      </p:sp>
      <p:sp>
        <p:nvSpPr>
          <p:cNvPr id="11" name="Freeform 11"/>
          <p:cNvSpPr/>
          <p:nvPr/>
        </p:nvSpPr>
        <p:spPr>
          <a:xfrm>
            <a:off x="-3740709" y="-884721"/>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8"/>
            <a:stretch>
              <a:fillRect/>
            </a:stretch>
          </a:blipFill>
        </p:spPr>
      </p:sp>
      <p:sp>
        <p:nvSpPr>
          <p:cNvPr id="12" name="TextBox 12"/>
          <p:cNvSpPr txBox="1"/>
          <p:nvPr/>
        </p:nvSpPr>
        <p:spPr>
          <a:xfrm>
            <a:off x="12114451" y="-1700696"/>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solidFill>
                <a:latin typeface="Inter Semi-Bold"/>
                <a:ea typeface="Inter Semi-Bold"/>
                <a:cs typeface="Inter Semi-Bold"/>
                <a:sym typeface="Inter Semi-Bold"/>
              </a:rPr>
              <a:t>Introduction - Introduction - Introduction</a:t>
            </a:r>
          </a:p>
        </p:txBody>
      </p:sp>
      <p:grpSp>
        <p:nvGrpSpPr>
          <p:cNvPr id="13" name="Group 13"/>
          <p:cNvGrpSpPr/>
          <p:nvPr/>
        </p:nvGrpSpPr>
        <p:grpSpPr>
          <a:xfrm>
            <a:off x="9461227" y="4084228"/>
            <a:ext cx="8475911" cy="4629905"/>
            <a:chOff x="0" y="0"/>
            <a:chExt cx="11301214" cy="6173207"/>
          </a:xfrm>
        </p:grpSpPr>
        <p:sp>
          <p:nvSpPr>
            <p:cNvPr id="14" name="TextBox 14"/>
            <p:cNvSpPr txBox="1"/>
            <p:nvPr/>
          </p:nvSpPr>
          <p:spPr>
            <a:xfrm>
              <a:off x="0" y="161925"/>
              <a:ext cx="11301214" cy="4593923"/>
            </a:xfrm>
            <a:prstGeom prst="rect">
              <a:avLst/>
            </a:prstGeom>
          </p:spPr>
          <p:txBody>
            <a:bodyPr lIns="0" tIns="0" rIns="0" bIns="0" rtlCol="0" anchor="t">
              <a:spAutoFit/>
            </a:bodyPr>
            <a:lstStyle/>
            <a:p>
              <a:pPr algn="l">
                <a:lnSpc>
                  <a:spcPts val="8799"/>
                </a:lnSpc>
              </a:pPr>
              <a:r>
                <a:rPr lang="en-US" sz="8799" b="1" spc="-563">
                  <a:solidFill>
                    <a:srgbClr val="FFFFFF"/>
                  </a:solidFill>
                  <a:latin typeface="Inter Semi-Bold"/>
                  <a:ea typeface="Inter Semi-Bold"/>
                  <a:cs typeface="Inter Semi-Bold"/>
                  <a:sym typeface="Inter Semi-Bold"/>
                </a:rPr>
                <a:t>Any Suggestions &amp; feedback</a:t>
              </a:r>
            </a:p>
            <a:p>
              <a:pPr algn="l">
                <a:lnSpc>
                  <a:spcPts val="8799"/>
                </a:lnSpc>
                <a:spcBef>
                  <a:spcPct val="0"/>
                </a:spcBef>
              </a:pPr>
              <a:endParaRPr lang="en-US" sz="8799" b="1" spc="-563">
                <a:solidFill>
                  <a:srgbClr val="FFFFFF"/>
                </a:solidFill>
                <a:latin typeface="Inter Semi-Bold"/>
                <a:ea typeface="Inter Semi-Bold"/>
                <a:cs typeface="Inter Semi-Bold"/>
                <a:sym typeface="Inter Semi-Bold"/>
              </a:endParaRPr>
            </a:p>
          </p:txBody>
        </p:sp>
        <p:sp>
          <p:nvSpPr>
            <p:cNvPr id="15" name="TextBox 15"/>
            <p:cNvSpPr txBox="1"/>
            <p:nvPr/>
          </p:nvSpPr>
          <p:spPr>
            <a:xfrm>
              <a:off x="79695" y="5244798"/>
              <a:ext cx="11221519" cy="928408"/>
            </a:xfrm>
            <a:prstGeom prst="rect">
              <a:avLst/>
            </a:prstGeom>
          </p:spPr>
          <p:txBody>
            <a:bodyPr lIns="0" tIns="0" rIns="0" bIns="0" rtlCol="0" anchor="t">
              <a:spAutoFit/>
            </a:bodyPr>
            <a:lstStyle/>
            <a:p>
              <a:pPr algn="l">
                <a:lnSpc>
                  <a:spcPts val="5099"/>
                </a:lnSpc>
                <a:spcBef>
                  <a:spcPct val="0"/>
                </a:spcBef>
              </a:pPr>
              <a:endParaRPr/>
            </a:p>
          </p:txBody>
        </p:sp>
      </p:grpSp>
      <p:sp>
        <p:nvSpPr>
          <p:cNvPr id="16" name="Freeform 16"/>
          <p:cNvSpPr/>
          <p:nvPr/>
        </p:nvSpPr>
        <p:spPr>
          <a:xfrm rot="-5400000">
            <a:off x="-777848" y="-26592871"/>
            <a:ext cx="24255366" cy="29135575"/>
          </a:xfrm>
          <a:custGeom>
            <a:avLst/>
            <a:gdLst/>
            <a:ahLst/>
            <a:cxnLst/>
            <a:rect l="l" t="t" r="r" b="b"/>
            <a:pathLst>
              <a:path w="24255366" h="29135575">
                <a:moveTo>
                  <a:pt x="0" y="0"/>
                </a:moveTo>
                <a:lnTo>
                  <a:pt x="24255366" y="0"/>
                </a:lnTo>
                <a:lnTo>
                  <a:pt x="24255366" y="29135575"/>
                </a:lnTo>
                <a:lnTo>
                  <a:pt x="0" y="29135575"/>
                </a:lnTo>
                <a:lnTo>
                  <a:pt x="0" y="0"/>
                </a:lnTo>
                <a:close/>
              </a:path>
            </a:pathLst>
          </a:custGeom>
          <a:blipFill>
            <a:blip r:embed="rId9"/>
            <a:stretch>
              <a:fillRect/>
            </a:stretch>
          </a:blipFill>
        </p:spPr>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019921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grpSp>
        <p:nvGrpSpPr>
          <p:cNvPr id="3" name="Group 3"/>
          <p:cNvGrpSpPr/>
          <p:nvPr/>
        </p:nvGrpSpPr>
        <p:grpSpPr>
          <a:xfrm>
            <a:off x="9461227" y="10244469"/>
            <a:ext cx="8475911" cy="7868284"/>
            <a:chOff x="0" y="0"/>
            <a:chExt cx="11301214" cy="10491046"/>
          </a:xfrm>
        </p:grpSpPr>
        <p:sp>
          <p:nvSpPr>
            <p:cNvPr id="4" name="TextBox 4"/>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solidFill>
                  <a:latin typeface="Inter Semi-Bold"/>
                  <a:ea typeface="Inter Semi-Bold"/>
                  <a:cs typeface="Inter Semi-Bold"/>
                  <a:sym typeface="Inter Semi-Bold"/>
                </a:rPr>
                <a:t>Welcome to Presentation</a:t>
              </a:r>
            </a:p>
          </p:txBody>
        </p:sp>
        <p:sp>
          <p:nvSpPr>
            <p:cNvPr id="5" name="TextBox 5"/>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solidFill>
                  <a:latin typeface="Inter"/>
                  <a:ea typeface="Inter"/>
                  <a:cs typeface="Inter"/>
                  <a:sym typeface="Inter"/>
                </a:rPr>
                <a:t>I'm Rain, and I'll be sharing with you my beautiful ideas.</a:t>
              </a:r>
            </a:p>
            <a:p>
              <a:pPr algn="l">
                <a:lnSpc>
                  <a:spcPts val="2100"/>
                </a:lnSpc>
              </a:pPr>
              <a:r>
                <a:rPr lang="en-US" sz="2100">
                  <a:solidFill>
                    <a:srgbClr val="FFFFFF"/>
                  </a:solidFill>
                  <a:latin typeface="Inter"/>
                  <a:ea typeface="Inter"/>
                  <a:cs typeface="Inter"/>
                  <a:sym typeface="Inter"/>
                </a:rPr>
                <a:t>Follow me at @reallygreatsite to learn more. </a:t>
              </a:r>
            </a:p>
            <a:p>
              <a:pPr algn="l">
                <a:lnSpc>
                  <a:spcPts val="2100"/>
                </a:lnSpc>
              </a:pPr>
              <a:endParaRPr lang="en-US" sz="2100">
                <a:solidFill>
                  <a:srgbClr val="FFFFFF"/>
                </a:solidFill>
                <a:latin typeface="Inter"/>
                <a:ea typeface="Inter"/>
                <a:cs typeface="Inter"/>
                <a:sym typeface="Inter"/>
              </a:endParaRPr>
            </a:p>
            <a:p>
              <a:pPr algn="l">
                <a:lnSpc>
                  <a:spcPts val="2100"/>
                </a:lnSpc>
              </a:pPr>
              <a:r>
                <a:rPr lang="en-US" sz="2100">
                  <a:solidFill>
                    <a:srgbClr val="FFFFFF"/>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solidFill>
                <a:latin typeface="Inter"/>
                <a:ea typeface="Inter"/>
                <a:cs typeface="Inter"/>
                <a:sym typeface="Inter"/>
              </a:endParaRPr>
            </a:p>
            <a:p>
              <a:pPr algn="l">
                <a:lnSpc>
                  <a:spcPts val="2100"/>
                </a:lnSpc>
                <a:spcBef>
                  <a:spcPct val="0"/>
                </a:spcBef>
              </a:pPr>
              <a:r>
                <a:rPr lang="en-US" sz="2100">
                  <a:solidFill>
                    <a:srgbClr val="FFFFFF"/>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
        <p:nvSpPr>
          <p:cNvPr id="6" name="Freeform 6"/>
          <p:cNvSpPr/>
          <p:nvPr/>
        </p:nvSpPr>
        <p:spPr>
          <a:xfrm rot="-5400000">
            <a:off x="-777848" y="-7060893"/>
            <a:ext cx="24255366" cy="29135575"/>
          </a:xfrm>
          <a:custGeom>
            <a:avLst/>
            <a:gdLst/>
            <a:ahLst/>
            <a:cxnLst/>
            <a:rect l="l" t="t" r="r" b="b"/>
            <a:pathLst>
              <a:path w="24255366" h="29135575">
                <a:moveTo>
                  <a:pt x="0" y="0"/>
                </a:moveTo>
                <a:lnTo>
                  <a:pt x="24255366" y="0"/>
                </a:lnTo>
                <a:lnTo>
                  <a:pt x="24255366" y="29135576"/>
                </a:lnTo>
                <a:lnTo>
                  <a:pt x="0" y="29135576"/>
                </a:lnTo>
                <a:lnTo>
                  <a:pt x="0" y="0"/>
                </a:lnTo>
                <a:close/>
              </a:path>
            </a:pathLst>
          </a:custGeom>
          <a:blipFill>
            <a:blip r:embed="rId3"/>
            <a:stretch>
              <a:fillRect/>
            </a:stretch>
          </a:blipFill>
        </p:spPr>
      </p:sp>
      <p:grpSp>
        <p:nvGrpSpPr>
          <p:cNvPr id="7" name="Group 7"/>
          <p:cNvGrpSpPr/>
          <p:nvPr/>
        </p:nvGrpSpPr>
        <p:grpSpPr>
          <a:xfrm>
            <a:off x="350862" y="-6176810"/>
            <a:ext cx="13123949" cy="6355714"/>
            <a:chOff x="0" y="0"/>
            <a:chExt cx="17498599" cy="8474286"/>
          </a:xfrm>
        </p:grpSpPr>
        <p:sp>
          <p:nvSpPr>
            <p:cNvPr id="8" name="TextBox 8"/>
            <p:cNvSpPr txBox="1"/>
            <p:nvPr/>
          </p:nvSpPr>
          <p:spPr>
            <a:xfrm>
              <a:off x="0" y="161925"/>
              <a:ext cx="11301214" cy="16220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Table of Contents</a:t>
              </a:r>
            </a:p>
          </p:txBody>
        </p:sp>
        <p:sp>
          <p:nvSpPr>
            <p:cNvPr id="9" name="TextBox 9"/>
            <p:cNvSpPr txBox="1"/>
            <p:nvPr/>
          </p:nvSpPr>
          <p:spPr>
            <a:xfrm>
              <a:off x="0" y="2349076"/>
              <a:ext cx="3155057"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Introduction</a:t>
              </a:r>
            </a:p>
          </p:txBody>
        </p:sp>
        <p:sp>
          <p:nvSpPr>
            <p:cNvPr id="10" name="TextBox 10"/>
            <p:cNvSpPr txBox="1"/>
            <p:nvPr/>
          </p:nvSpPr>
          <p:spPr>
            <a:xfrm>
              <a:off x="0" y="305837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11" name="TextBox 11"/>
            <p:cNvSpPr txBox="1"/>
            <p:nvPr/>
          </p:nvSpPr>
          <p:spPr>
            <a:xfrm>
              <a:off x="0" y="4021666"/>
              <a:ext cx="2419648"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About Us</a:t>
              </a:r>
            </a:p>
          </p:txBody>
        </p:sp>
        <p:sp>
          <p:nvSpPr>
            <p:cNvPr id="12" name="TextBox 12"/>
            <p:cNvSpPr txBox="1"/>
            <p:nvPr/>
          </p:nvSpPr>
          <p:spPr>
            <a:xfrm>
              <a:off x="0" y="473096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13" name="TextBox 13"/>
            <p:cNvSpPr txBox="1"/>
            <p:nvPr/>
          </p:nvSpPr>
          <p:spPr>
            <a:xfrm>
              <a:off x="0" y="5694256"/>
              <a:ext cx="3211314"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Our Projects</a:t>
              </a:r>
            </a:p>
          </p:txBody>
        </p:sp>
        <p:sp>
          <p:nvSpPr>
            <p:cNvPr id="14" name="TextBox 14"/>
            <p:cNvSpPr txBox="1"/>
            <p:nvPr/>
          </p:nvSpPr>
          <p:spPr>
            <a:xfrm>
              <a:off x="0" y="640355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15" name="TextBox 15"/>
            <p:cNvSpPr txBox="1"/>
            <p:nvPr/>
          </p:nvSpPr>
          <p:spPr>
            <a:xfrm>
              <a:off x="0" y="736684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Chapter Title</a:t>
              </a:r>
            </a:p>
          </p:txBody>
        </p:sp>
        <p:sp>
          <p:nvSpPr>
            <p:cNvPr id="16" name="TextBox 16"/>
            <p:cNvSpPr txBox="1"/>
            <p:nvPr/>
          </p:nvSpPr>
          <p:spPr>
            <a:xfrm>
              <a:off x="0" y="807614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17" name="TextBox 17"/>
            <p:cNvSpPr txBox="1"/>
            <p:nvPr/>
          </p:nvSpPr>
          <p:spPr>
            <a:xfrm>
              <a:off x="12621700" y="234907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Chapter Title</a:t>
              </a:r>
            </a:p>
          </p:txBody>
        </p:sp>
        <p:sp>
          <p:nvSpPr>
            <p:cNvPr id="18" name="TextBox 18"/>
            <p:cNvSpPr txBox="1"/>
            <p:nvPr/>
          </p:nvSpPr>
          <p:spPr>
            <a:xfrm>
              <a:off x="12621700" y="305837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19" name="TextBox 19"/>
            <p:cNvSpPr txBox="1"/>
            <p:nvPr/>
          </p:nvSpPr>
          <p:spPr>
            <a:xfrm>
              <a:off x="12621700" y="402166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Chapter Title</a:t>
              </a:r>
            </a:p>
          </p:txBody>
        </p:sp>
        <p:sp>
          <p:nvSpPr>
            <p:cNvPr id="20" name="TextBox 20"/>
            <p:cNvSpPr txBox="1"/>
            <p:nvPr/>
          </p:nvSpPr>
          <p:spPr>
            <a:xfrm>
              <a:off x="12621700" y="473096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21" name="TextBox 21"/>
            <p:cNvSpPr txBox="1"/>
            <p:nvPr/>
          </p:nvSpPr>
          <p:spPr>
            <a:xfrm>
              <a:off x="12621700" y="569425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Chapter Title</a:t>
              </a:r>
            </a:p>
          </p:txBody>
        </p:sp>
        <p:sp>
          <p:nvSpPr>
            <p:cNvPr id="22" name="TextBox 22"/>
            <p:cNvSpPr txBox="1"/>
            <p:nvPr/>
          </p:nvSpPr>
          <p:spPr>
            <a:xfrm>
              <a:off x="12621700" y="640355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sp>
          <p:nvSpPr>
            <p:cNvPr id="23" name="TextBox 23"/>
            <p:cNvSpPr txBox="1"/>
            <p:nvPr/>
          </p:nvSpPr>
          <p:spPr>
            <a:xfrm>
              <a:off x="12621700" y="7366846"/>
              <a:ext cx="3349823" cy="680720"/>
            </a:xfrm>
            <a:prstGeom prst="rect">
              <a:avLst/>
            </a:prstGeom>
          </p:spPr>
          <p:txBody>
            <a:bodyPr lIns="0" tIns="0" rIns="0" bIns="0" rtlCol="0" anchor="t">
              <a:spAutoFit/>
            </a:bodyPr>
            <a:lstStyle/>
            <a:p>
              <a:pPr algn="l">
                <a:lnSpc>
                  <a:spcPts val="3600"/>
                </a:lnSpc>
                <a:spcBef>
                  <a:spcPct val="0"/>
                </a:spcBef>
              </a:pPr>
              <a:r>
                <a:rPr lang="en-US" sz="3600" b="1" spc="-230">
                  <a:solidFill>
                    <a:srgbClr val="FFFFFF">
                      <a:alpha val="0"/>
                    </a:srgbClr>
                  </a:solidFill>
                  <a:latin typeface="Inter Semi-Bold"/>
                  <a:ea typeface="Inter Semi-Bold"/>
                  <a:cs typeface="Inter Semi-Bold"/>
                  <a:sym typeface="Inter Semi-Bold"/>
                </a:rPr>
                <a:t>Chapter Title</a:t>
              </a:r>
            </a:p>
          </p:txBody>
        </p:sp>
        <p:sp>
          <p:nvSpPr>
            <p:cNvPr id="24" name="TextBox 24"/>
            <p:cNvSpPr txBox="1"/>
            <p:nvPr/>
          </p:nvSpPr>
          <p:spPr>
            <a:xfrm>
              <a:off x="12621700" y="8076141"/>
              <a:ext cx="4876899" cy="398145"/>
            </a:xfrm>
            <a:prstGeom prst="rect">
              <a:avLst/>
            </a:prstGeom>
          </p:spPr>
          <p:txBody>
            <a:bodyPr lIns="0" tIns="0" rIns="0" bIns="0" rtlCol="0" anchor="t">
              <a:spAutoFit/>
            </a:bodyPr>
            <a:lstStyle/>
            <a:p>
              <a:pPr algn="l">
                <a:lnSpc>
                  <a:spcPts val="2100"/>
                </a:lnSpc>
                <a:spcBef>
                  <a:spcPct val="0"/>
                </a:spcBef>
              </a:pPr>
              <a:r>
                <a:rPr lang="en-US" sz="2100">
                  <a:solidFill>
                    <a:srgbClr val="FFFFFF">
                      <a:alpha val="0"/>
                    </a:srgbClr>
                  </a:solidFill>
                  <a:latin typeface="Inter"/>
                  <a:ea typeface="Inter"/>
                  <a:cs typeface="Inter"/>
                  <a:sym typeface="Inter"/>
                </a:rPr>
                <a:t>Elaborate on your topic here.</a:t>
              </a:r>
            </a:p>
          </p:txBody>
        </p:sp>
      </p:grpSp>
      <p:sp>
        <p:nvSpPr>
          <p:cNvPr id="25" name="TextBox 25"/>
          <p:cNvSpPr txBox="1"/>
          <p:nvPr/>
        </p:nvSpPr>
        <p:spPr>
          <a:xfrm>
            <a:off x="-6340118" y="7639974"/>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solidFill>
                <a:latin typeface="Inter Semi-Bold"/>
                <a:ea typeface="Inter Semi-Bold"/>
                <a:cs typeface="Inter Semi-Bold"/>
                <a:sym typeface="Inter Semi-Bold"/>
              </a:rPr>
              <a:t>Introduction - Introduction - Introduction</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946584" y="5625055"/>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2">
              <a:alphaModFix amt="0"/>
            </a:blip>
            <a:stretch>
              <a:fillRect l="-32849" t="-54764" r="-21765" b="-66254"/>
            </a:stretch>
          </a:blipFill>
        </p:spPr>
      </p:sp>
      <p:sp>
        <p:nvSpPr>
          <p:cNvPr id="3" name="TextBox 3"/>
          <p:cNvSpPr txBox="1"/>
          <p:nvPr/>
        </p:nvSpPr>
        <p:spPr>
          <a:xfrm>
            <a:off x="350862" y="4858478"/>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Freeform 4"/>
          <p:cNvSpPr/>
          <p:nvPr/>
        </p:nvSpPr>
        <p:spPr>
          <a:xfrm>
            <a:off x="350862" y="5392253"/>
            <a:ext cx="5634708" cy="7164956"/>
          </a:xfrm>
          <a:custGeom>
            <a:avLst/>
            <a:gdLst/>
            <a:ahLst/>
            <a:cxnLst/>
            <a:rect l="l" t="t" r="r" b="b"/>
            <a:pathLst>
              <a:path w="5634708" h="7164956">
                <a:moveTo>
                  <a:pt x="0" y="0"/>
                </a:moveTo>
                <a:lnTo>
                  <a:pt x="5634708" y="0"/>
                </a:lnTo>
                <a:lnTo>
                  <a:pt x="5634708" y="7164956"/>
                </a:lnTo>
                <a:lnTo>
                  <a:pt x="0" y="7164956"/>
                </a:lnTo>
                <a:lnTo>
                  <a:pt x="0" y="0"/>
                </a:lnTo>
                <a:close/>
              </a:path>
            </a:pathLst>
          </a:custGeom>
          <a:blipFill>
            <a:blip r:embed="rId3">
              <a:alphaModFix amt="0"/>
            </a:blip>
            <a:stretch>
              <a:fillRect l="-3960" t="-4414" b="-4414"/>
            </a:stretch>
          </a:blipFill>
        </p:spPr>
      </p:sp>
      <p:sp>
        <p:nvSpPr>
          <p:cNvPr id="5" name="Freeform 5"/>
          <p:cNvSpPr/>
          <p:nvPr/>
        </p:nvSpPr>
        <p:spPr>
          <a:xfrm rot="-5400000">
            <a:off x="5029428" y="8088337"/>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4">
              <a:alphaModFix amt="0"/>
            </a:blip>
            <a:stretch>
              <a:fillRect l="-46326" t="-34468" r="-25935" b="-51373"/>
            </a:stretch>
          </a:blipFill>
        </p:spPr>
      </p:sp>
      <p:sp>
        <p:nvSpPr>
          <p:cNvPr id="6" name="TextBox 6"/>
          <p:cNvSpPr txBox="1"/>
          <p:nvPr/>
        </p:nvSpPr>
        <p:spPr>
          <a:xfrm>
            <a:off x="6326418" y="7321760"/>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7" name="Freeform 7"/>
          <p:cNvSpPr/>
          <p:nvPr/>
        </p:nvSpPr>
        <p:spPr>
          <a:xfrm>
            <a:off x="6326874" y="7855535"/>
            <a:ext cx="5634708" cy="7164956"/>
          </a:xfrm>
          <a:custGeom>
            <a:avLst/>
            <a:gdLst/>
            <a:ahLst/>
            <a:cxnLst/>
            <a:rect l="l" t="t" r="r" b="b"/>
            <a:pathLst>
              <a:path w="5634708" h="7164956">
                <a:moveTo>
                  <a:pt x="0" y="0"/>
                </a:moveTo>
                <a:lnTo>
                  <a:pt x="5634708" y="0"/>
                </a:lnTo>
                <a:lnTo>
                  <a:pt x="5634708" y="7164956"/>
                </a:lnTo>
                <a:lnTo>
                  <a:pt x="0" y="7164956"/>
                </a:lnTo>
                <a:lnTo>
                  <a:pt x="0" y="0"/>
                </a:lnTo>
                <a:close/>
              </a:path>
            </a:pathLst>
          </a:custGeom>
          <a:blipFill>
            <a:blip r:embed="rId5">
              <a:alphaModFix amt="0"/>
            </a:blip>
            <a:stretch>
              <a:fillRect l="-220651" t="-186367" r="-225896"/>
            </a:stretch>
          </a:blipFill>
        </p:spPr>
      </p:sp>
      <p:sp>
        <p:nvSpPr>
          <p:cNvPr id="8" name="Freeform 8"/>
          <p:cNvSpPr/>
          <p:nvPr/>
        </p:nvSpPr>
        <p:spPr>
          <a:xfrm rot="-5400000">
            <a:off x="11007948" y="10272177"/>
            <a:ext cx="8229600" cy="5634708"/>
          </a:xfrm>
          <a:custGeom>
            <a:avLst/>
            <a:gdLst/>
            <a:ahLst/>
            <a:cxnLst/>
            <a:rect l="l" t="t" r="r" b="b"/>
            <a:pathLst>
              <a:path w="8229600" h="5634708">
                <a:moveTo>
                  <a:pt x="0" y="0"/>
                </a:moveTo>
                <a:lnTo>
                  <a:pt x="8229600" y="0"/>
                </a:lnTo>
                <a:lnTo>
                  <a:pt x="8229600" y="5634708"/>
                </a:lnTo>
                <a:lnTo>
                  <a:pt x="0" y="5634708"/>
                </a:lnTo>
                <a:lnTo>
                  <a:pt x="0" y="0"/>
                </a:lnTo>
                <a:close/>
              </a:path>
            </a:pathLst>
          </a:custGeom>
          <a:blipFill>
            <a:blip r:embed="rId6">
              <a:alphaModFix amt="0"/>
            </a:blip>
            <a:stretch>
              <a:fillRect l="-62173" t="-78534" r="-82436" b="-57970"/>
            </a:stretch>
          </a:blipFill>
        </p:spPr>
      </p:sp>
      <p:sp>
        <p:nvSpPr>
          <p:cNvPr id="9" name="TextBox 9"/>
          <p:cNvSpPr txBox="1"/>
          <p:nvPr/>
        </p:nvSpPr>
        <p:spPr>
          <a:xfrm>
            <a:off x="12304482" y="9505600"/>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10" name="Freeform 10"/>
          <p:cNvSpPr/>
          <p:nvPr/>
        </p:nvSpPr>
        <p:spPr>
          <a:xfrm flipH="1">
            <a:off x="12306306" y="9930415"/>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7">
              <a:alphaModFix amt="0"/>
            </a:blip>
            <a:stretch>
              <a:fillRect l="-72849" t="-107311" r="-101730" b="-111890"/>
            </a:stretch>
          </a:blipFill>
        </p:spPr>
      </p:sp>
      <p:sp>
        <p:nvSpPr>
          <p:cNvPr id="11" name="Freeform 11"/>
          <p:cNvSpPr/>
          <p:nvPr/>
        </p:nvSpPr>
        <p:spPr>
          <a:xfrm>
            <a:off x="-3740709" y="-884721"/>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8"/>
            <a:stretch>
              <a:fillRect/>
            </a:stretch>
          </a:blipFill>
        </p:spPr>
      </p:sp>
      <p:sp>
        <p:nvSpPr>
          <p:cNvPr id="12" name="TextBox 12"/>
          <p:cNvSpPr txBox="1"/>
          <p:nvPr/>
        </p:nvSpPr>
        <p:spPr>
          <a:xfrm>
            <a:off x="12114451" y="-1700696"/>
            <a:ext cx="30968236" cy="1879601"/>
          </a:xfrm>
          <a:prstGeom prst="rect">
            <a:avLst/>
          </a:prstGeom>
        </p:spPr>
        <p:txBody>
          <a:bodyPr lIns="0" tIns="0" rIns="0" bIns="0" rtlCol="0" anchor="t">
            <a:spAutoFit/>
          </a:bodyPr>
          <a:lstStyle/>
          <a:p>
            <a:pPr algn="l">
              <a:lnSpc>
                <a:spcPts val="14000"/>
              </a:lnSpc>
              <a:spcBef>
                <a:spcPct val="0"/>
              </a:spcBef>
            </a:pPr>
            <a:r>
              <a:rPr lang="en-US" sz="14000" b="1" spc="-896">
                <a:solidFill>
                  <a:srgbClr val="FFFFFF"/>
                </a:solidFill>
                <a:latin typeface="Inter Semi-Bold"/>
                <a:ea typeface="Inter Semi-Bold"/>
                <a:cs typeface="Inter Semi-Bold"/>
                <a:sym typeface="Inter Semi-Bold"/>
              </a:rPr>
              <a:t>Introduction - Introduction - Introduction</a:t>
            </a:r>
          </a:p>
        </p:txBody>
      </p:sp>
      <p:grpSp>
        <p:nvGrpSpPr>
          <p:cNvPr id="13" name="Group 13"/>
          <p:cNvGrpSpPr/>
          <p:nvPr/>
        </p:nvGrpSpPr>
        <p:grpSpPr>
          <a:xfrm>
            <a:off x="9461227" y="1390016"/>
            <a:ext cx="8475911" cy="4153594"/>
            <a:chOff x="0" y="0"/>
            <a:chExt cx="11301214" cy="5538125"/>
          </a:xfrm>
        </p:grpSpPr>
        <p:sp>
          <p:nvSpPr>
            <p:cNvPr id="14" name="TextBox 14"/>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solidFill>
                  <a:latin typeface="Inter Semi-Bold"/>
                  <a:ea typeface="Inter Semi-Bold"/>
                  <a:cs typeface="Inter Semi-Bold"/>
                  <a:sym typeface="Inter Semi-Bold"/>
                </a:rPr>
                <a:t>Welcome to Presentation</a:t>
              </a:r>
            </a:p>
          </p:txBody>
        </p:sp>
        <p:sp>
          <p:nvSpPr>
            <p:cNvPr id="15" name="TextBox 15"/>
            <p:cNvSpPr txBox="1"/>
            <p:nvPr/>
          </p:nvSpPr>
          <p:spPr>
            <a:xfrm>
              <a:off x="79695" y="3758776"/>
              <a:ext cx="11221519" cy="1779349"/>
            </a:xfrm>
            <a:prstGeom prst="rect">
              <a:avLst/>
            </a:prstGeom>
          </p:spPr>
          <p:txBody>
            <a:bodyPr lIns="0" tIns="0" rIns="0" bIns="0" rtlCol="0" anchor="t">
              <a:spAutoFit/>
            </a:bodyPr>
            <a:lstStyle/>
            <a:p>
              <a:pPr algn="l">
                <a:lnSpc>
                  <a:spcPts val="5099"/>
                </a:lnSpc>
                <a:spcBef>
                  <a:spcPct val="0"/>
                </a:spcBef>
              </a:pPr>
              <a:r>
                <a:rPr lang="en-US" sz="5099">
                  <a:solidFill>
                    <a:srgbClr val="FFFFFF"/>
                  </a:solidFill>
                  <a:latin typeface="Inter"/>
                  <a:ea typeface="Inter"/>
                  <a:cs typeface="Inter"/>
                  <a:sym typeface="Inter"/>
                </a:rPr>
                <a:t>It’s all about coding section of project</a:t>
              </a:r>
            </a:p>
          </p:txBody>
        </p:sp>
      </p:grpSp>
      <p:sp>
        <p:nvSpPr>
          <p:cNvPr id="16" name="Freeform 16"/>
          <p:cNvSpPr/>
          <p:nvPr/>
        </p:nvSpPr>
        <p:spPr>
          <a:xfrm rot="-5400000">
            <a:off x="-777848" y="-26592871"/>
            <a:ext cx="24255366" cy="29135575"/>
          </a:xfrm>
          <a:custGeom>
            <a:avLst/>
            <a:gdLst/>
            <a:ahLst/>
            <a:cxnLst/>
            <a:rect l="l" t="t" r="r" b="b"/>
            <a:pathLst>
              <a:path w="24255366" h="29135575">
                <a:moveTo>
                  <a:pt x="0" y="0"/>
                </a:moveTo>
                <a:lnTo>
                  <a:pt x="24255366" y="0"/>
                </a:lnTo>
                <a:lnTo>
                  <a:pt x="24255366" y="29135575"/>
                </a:lnTo>
                <a:lnTo>
                  <a:pt x="0" y="29135575"/>
                </a:lnTo>
                <a:lnTo>
                  <a:pt x="0" y="0"/>
                </a:lnTo>
                <a:close/>
              </a:path>
            </a:pathLst>
          </a:custGeom>
          <a:blipFill>
            <a:blip r:embed="rId9"/>
            <a:stretch>
              <a:fillRect/>
            </a:stretch>
          </a:blipFill>
        </p:spPr>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690990" y="3386275"/>
            <a:ext cx="4953540" cy="4953540"/>
          </a:xfrm>
          <a:custGeom>
            <a:avLst/>
            <a:gdLst/>
            <a:ahLst/>
            <a:cxnLst/>
            <a:rect l="l" t="t" r="r" b="b"/>
            <a:pathLst>
              <a:path w="4953540" h="4953540">
                <a:moveTo>
                  <a:pt x="0" y="0"/>
                </a:moveTo>
                <a:lnTo>
                  <a:pt x="4953540" y="0"/>
                </a:lnTo>
                <a:lnTo>
                  <a:pt x="4953540" y="4953541"/>
                </a:lnTo>
                <a:lnTo>
                  <a:pt x="0" y="4953541"/>
                </a:lnTo>
                <a:lnTo>
                  <a:pt x="0" y="0"/>
                </a:lnTo>
                <a:close/>
              </a:path>
            </a:pathLst>
          </a:custGeom>
          <a:blipFill>
            <a:blip r:embed="rId7"/>
            <a:stretch>
              <a:fillRect/>
            </a:stretch>
          </a:blipFill>
        </p:spPr>
      </p:sp>
      <p:sp>
        <p:nvSpPr>
          <p:cNvPr id="9" name="Freeform 9"/>
          <p:cNvSpPr/>
          <p:nvPr/>
        </p:nvSpPr>
        <p:spPr>
          <a:xfrm>
            <a:off x="7670195" y="2799813"/>
            <a:ext cx="3261979" cy="6725261"/>
          </a:xfrm>
          <a:custGeom>
            <a:avLst/>
            <a:gdLst/>
            <a:ahLst/>
            <a:cxnLst/>
            <a:rect l="l" t="t" r="r" b="b"/>
            <a:pathLst>
              <a:path w="3261979" h="6725261">
                <a:moveTo>
                  <a:pt x="0" y="0"/>
                </a:moveTo>
                <a:lnTo>
                  <a:pt x="3261979" y="0"/>
                </a:lnTo>
                <a:lnTo>
                  <a:pt x="3261979" y="6725261"/>
                </a:lnTo>
                <a:lnTo>
                  <a:pt x="0" y="6725261"/>
                </a:lnTo>
                <a:lnTo>
                  <a:pt x="0" y="0"/>
                </a:lnTo>
                <a:close/>
              </a:path>
            </a:pathLst>
          </a:custGeom>
          <a:blipFill>
            <a:blip r:embed="rId8"/>
            <a:stretch>
              <a:fillRect t="-1277" b="-44051"/>
            </a:stretch>
          </a:blipFill>
        </p:spPr>
      </p:sp>
      <p:sp>
        <p:nvSpPr>
          <p:cNvPr id="10" name="Freeform 10"/>
          <p:cNvSpPr/>
          <p:nvPr/>
        </p:nvSpPr>
        <p:spPr>
          <a:xfrm>
            <a:off x="12793884" y="3433810"/>
            <a:ext cx="4906006" cy="4906006"/>
          </a:xfrm>
          <a:custGeom>
            <a:avLst/>
            <a:gdLst/>
            <a:ahLst/>
            <a:cxnLst/>
            <a:rect l="l" t="t" r="r" b="b"/>
            <a:pathLst>
              <a:path w="4906006" h="4906006">
                <a:moveTo>
                  <a:pt x="0" y="0"/>
                </a:moveTo>
                <a:lnTo>
                  <a:pt x="4906006" y="0"/>
                </a:lnTo>
                <a:lnTo>
                  <a:pt x="4906006" y="4906006"/>
                </a:lnTo>
                <a:lnTo>
                  <a:pt x="0" y="4906006"/>
                </a:lnTo>
                <a:lnTo>
                  <a:pt x="0" y="0"/>
                </a:lnTo>
                <a:close/>
              </a:path>
            </a:pathLst>
          </a:custGeom>
          <a:blipFill>
            <a:blip r:embed="rId9"/>
            <a:stretch>
              <a:fillRect/>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MatOps</a:t>
            </a:r>
          </a:p>
        </p:txBody>
      </p:sp>
      <p:sp>
        <p:nvSpPr>
          <p:cNvPr id="12" name="TextBox 12"/>
          <p:cNvSpPr txBox="1"/>
          <p:nvPr/>
        </p:nvSpPr>
        <p:spPr>
          <a:xfrm>
            <a:off x="632710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Graph</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DataSets</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16640603"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62173" t="-78534" r="-82436" b="-57970"/>
            </a:stretch>
          </a:blipFill>
        </p:spPr>
      </p:sp>
      <p:sp>
        <p:nvSpPr>
          <p:cNvPr id="3" name="TextBox 3"/>
          <p:cNvSpPr txBox="1"/>
          <p:nvPr/>
        </p:nvSpPr>
        <p:spPr>
          <a:xfrm>
            <a:off x="17937138"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4" name="Freeform 4"/>
          <p:cNvSpPr/>
          <p:nvPr/>
        </p:nvSpPr>
        <p:spPr>
          <a:xfrm flipH="1">
            <a:off x="17938962" y="2226088"/>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3">
              <a:alphaModFix amt="0"/>
            </a:blip>
            <a:stretch>
              <a:fillRect l="-72849" t="-107311" r="-101730" b="-111890"/>
            </a:stretch>
          </a:blipFill>
        </p:spPr>
      </p:sp>
      <p:sp>
        <p:nvSpPr>
          <p:cNvPr id="5" name="Freeform 5"/>
          <p:cNvSpPr/>
          <p:nvPr/>
        </p:nvSpPr>
        <p:spPr>
          <a:xfrm rot="-5400000">
            <a:off x="16641971"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alphaModFix amt="0"/>
            </a:blip>
            <a:stretch>
              <a:fillRect l="-46326" t="-34468" r="-25935" b="-51373"/>
            </a:stretch>
          </a:blipFill>
        </p:spPr>
      </p:sp>
      <p:sp>
        <p:nvSpPr>
          <p:cNvPr id="6" name="TextBox 6"/>
          <p:cNvSpPr txBox="1"/>
          <p:nvPr/>
        </p:nvSpPr>
        <p:spPr>
          <a:xfrm>
            <a:off x="17938962"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Two</a:t>
            </a:r>
          </a:p>
        </p:txBody>
      </p:sp>
      <p:sp>
        <p:nvSpPr>
          <p:cNvPr id="7" name="Freeform 7"/>
          <p:cNvSpPr/>
          <p:nvPr/>
        </p:nvSpPr>
        <p:spPr>
          <a:xfrm>
            <a:off x="17939417"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5">
              <a:alphaModFix amt="0"/>
            </a:blip>
            <a:stretch>
              <a:fillRect l="-220651" t="-186367" r="-225896"/>
            </a:stretch>
          </a:blipFill>
        </p:spPr>
      </p:sp>
      <p:sp>
        <p:nvSpPr>
          <p:cNvPr id="8" name="Freeform 8"/>
          <p:cNvSpPr/>
          <p:nvPr/>
        </p:nvSpPr>
        <p:spPr>
          <a:xfrm rot="-5400000">
            <a:off x="-4210990" y="2398078"/>
            <a:ext cx="26709979" cy="18288000"/>
          </a:xfrm>
          <a:custGeom>
            <a:avLst/>
            <a:gdLst/>
            <a:ahLst/>
            <a:cxnLst/>
            <a:rect l="l" t="t" r="r" b="b"/>
            <a:pathLst>
              <a:path w="26709979" h="18288000">
                <a:moveTo>
                  <a:pt x="0" y="0"/>
                </a:moveTo>
                <a:lnTo>
                  <a:pt x="26709980" y="0"/>
                </a:lnTo>
                <a:lnTo>
                  <a:pt x="26709980" y="18288000"/>
                </a:lnTo>
                <a:lnTo>
                  <a:pt x="0" y="18288000"/>
                </a:lnTo>
                <a:lnTo>
                  <a:pt x="0" y="0"/>
                </a:lnTo>
                <a:close/>
              </a:path>
            </a:pathLst>
          </a:custGeom>
          <a:blipFill>
            <a:blip r:embed="rId6"/>
            <a:stretch>
              <a:fillRect l="-32849" t="-54764" r="-21765" b="-66254"/>
            </a:stretch>
          </a:blipFill>
        </p:spPr>
      </p:sp>
      <p:sp>
        <p:nvSpPr>
          <p:cNvPr id="9" name="Freeform 9"/>
          <p:cNvSpPr/>
          <p:nvPr/>
        </p:nvSpPr>
        <p:spPr>
          <a:xfrm>
            <a:off x="707567" y="2510321"/>
            <a:ext cx="6705449" cy="6705449"/>
          </a:xfrm>
          <a:custGeom>
            <a:avLst/>
            <a:gdLst/>
            <a:ahLst/>
            <a:cxnLst/>
            <a:rect l="l" t="t" r="r" b="b"/>
            <a:pathLst>
              <a:path w="6705449" h="6705449">
                <a:moveTo>
                  <a:pt x="0" y="0"/>
                </a:moveTo>
                <a:lnTo>
                  <a:pt x="6705449" y="0"/>
                </a:lnTo>
                <a:lnTo>
                  <a:pt x="6705449" y="6705449"/>
                </a:lnTo>
                <a:lnTo>
                  <a:pt x="0" y="6705449"/>
                </a:lnTo>
                <a:lnTo>
                  <a:pt x="0" y="0"/>
                </a:lnTo>
                <a:close/>
              </a:path>
            </a:pathLst>
          </a:custGeom>
          <a:blipFill>
            <a:blip r:embed="rId7"/>
            <a:stretch>
              <a:fillRect/>
            </a:stretch>
          </a:blipFill>
        </p:spPr>
      </p:sp>
      <p:sp>
        <p:nvSpPr>
          <p:cNvPr id="10" name="TextBox 10"/>
          <p:cNvSpPr txBox="1"/>
          <p:nvPr/>
        </p:nvSpPr>
        <p:spPr>
          <a:xfrm>
            <a:off x="6109850" y="1201158"/>
            <a:ext cx="11829567" cy="2027822"/>
          </a:xfrm>
          <a:prstGeom prst="rect">
            <a:avLst/>
          </a:prstGeom>
        </p:spPr>
        <p:txBody>
          <a:bodyPr lIns="0" tIns="0" rIns="0" bIns="0" rtlCol="0" anchor="t">
            <a:spAutoFit/>
          </a:bodyPr>
          <a:lstStyle/>
          <a:p>
            <a:pPr algn="ctr">
              <a:lnSpc>
                <a:spcPts val="15118"/>
              </a:lnSpc>
              <a:spcBef>
                <a:spcPct val="0"/>
              </a:spcBef>
            </a:pPr>
            <a:r>
              <a:rPr lang="en-US" sz="15118" b="1" spc="-967">
                <a:solidFill>
                  <a:srgbClr val="FFFFFF"/>
                </a:solidFill>
                <a:latin typeface="Inter Semi-Bold"/>
                <a:ea typeface="Inter Semi-Bold"/>
                <a:cs typeface="Inter Semi-Bold"/>
                <a:sym typeface="Inter Semi-Bold"/>
              </a:rPr>
              <a:t>DataSets</a:t>
            </a:r>
          </a:p>
        </p:txBody>
      </p:sp>
      <p:sp>
        <p:nvSpPr>
          <p:cNvPr id="11" name="TextBox 11"/>
          <p:cNvSpPr txBox="1"/>
          <p:nvPr/>
        </p:nvSpPr>
        <p:spPr>
          <a:xfrm>
            <a:off x="9144000" y="3630699"/>
            <a:ext cx="8416140" cy="4815505"/>
          </a:xfrm>
          <a:prstGeom prst="rect">
            <a:avLst/>
          </a:prstGeom>
        </p:spPr>
        <p:txBody>
          <a:bodyPr lIns="0" tIns="0" rIns="0" bIns="0" rtlCol="0" anchor="t">
            <a:spAutoFit/>
          </a:bodyPr>
          <a:lstStyle/>
          <a:p>
            <a:pPr algn="l">
              <a:lnSpc>
                <a:spcPts val="2100"/>
              </a:lnSpc>
            </a:pPr>
            <a:r>
              <a:rPr lang="en-US" sz="2100">
                <a:solidFill>
                  <a:srgbClr val="FFFFFF"/>
                </a:solidFill>
                <a:latin typeface="Inter"/>
                <a:ea typeface="Inter"/>
                <a:cs typeface="Inter"/>
                <a:sym typeface="Inter"/>
              </a:rPr>
              <a:t>Arxiv HEP-TH (high energy physics theory) citation graph is from the e-print </a:t>
            </a:r>
            <a:r>
              <a:rPr lang="en-US" sz="2100" u="sng">
                <a:solidFill>
                  <a:srgbClr val="267ED5"/>
                </a:solidFill>
                <a:latin typeface="Inter"/>
                <a:ea typeface="Inter"/>
                <a:cs typeface="Inter"/>
                <a:sym typeface="Inter"/>
                <a:hlinkClick r:id="rId8" tooltip="http://arxiv.org/"/>
              </a:rPr>
              <a:t>arXiv</a:t>
            </a:r>
            <a:r>
              <a:rPr lang="en-US" sz="2100">
                <a:solidFill>
                  <a:srgbClr val="FFFFFF"/>
                </a:solidFill>
                <a:latin typeface="Inter"/>
                <a:ea typeface="Inter"/>
                <a:cs typeface="Inter"/>
                <a:sym typeface="Inter"/>
              </a:rPr>
              <a:t> and covers all the citations within a dataset of 27,770 papers with 352,807 edges. If a paper i cites paper j, the graph contains a directed edge from i to j. If a paper cites, or is cited by, a paper outside the dataset, the graph does not contain any information about this.</a:t>
            </a:r>
          </a:p>
          <a:p>
            <a:pPr algn="l">
              <a:lnSpc>
                <a:spcPts val="2100"/>
              </a:lnSpc>
            </a:pPr>
            <a:r>
              <a:rPr lang="en-US" sz="2100">
                <a:solidFill>
                  <a:srgbClr val="FFFFFF"/>
                </a:solidFill>
                <a:latin typeface="Inter"/>
                <a:ea typeface="Inter"/>
                <a:cs typeface="Inter"/>
                <a:sym typeface="Inter"/>
              </a:rPr>
              <a:t>The data covers papers in the period from January 1993 to April 2003 (124 months). It begins within a few months of the inception of the arXiv, and thus represents essentially the complete history of its HEP-TH section.</a:t>
            </a:r>
          </a:p>
          <a:p>
            <a:pPr algn="l">
              <a:lnSpc>
                <a:spcPts val="2100"/>
              </a:lnSpc>
            </a:pPr>
            <a:r>
              <a:rPr lang="en-US" sz="2100">
                <a:solidFill>
                  <a:srgbClr val="FFFFFF"/>
                </a:solidFill>
                <a:latin typeface="Inter"/>
                <a:ea typeface="Inter"/>
                <a:cs typeface="Inter"/>
                <a:sym typeface="Inter"/>
              </a:rPr>
              <a:t>The data was originally released as a part of </a:t>
            </a:r>
            <a:r>
              <a:rPr lang="en-US" sz="2100" u="sng">
                <a:solidFill>
                  <a:srgbClr val="FFFFFF"/>
                </a:solidFill>
                <a:latin typeface="Inter"/>
                <a:ea typeface="Inter"/>
                <a:cs typeface="Inter"/>
                <a:sym typeface="Inter"/>
                <a:hlinkClick r:id="rId9" tooltip="http://www.cs.cornell.edu/projects/kddcup/"/>
              </a:rPr>
              <a:t>2003 KDD Cup</a:t>
            </a:r>
            <a:r>
              <a:rPr lang="en-US" sz="2100">
                <a:solidFill>
                  <a:srgbClr val="FFFFFF"/>
                </a:solidFill>
                <a:latin typeface="Inter"/>
                <a:ea typeface="Inter"/>
                <a:cs typeface="Inter"/>
                <a:sym typeface="Inter"/>
              </a:rPr>
              <a:t>.</a:t>
            </a:r>
          </a:p>
          <a:p>
            <a:pPr algn="l">
              <a:lnSpc>
                <a:spcPts val="2100"/>
              </a:lnSpc>
            </a:pPr>
            <a:endParaRPr lang="en-US" sz="2100">
              <a:solidFill>
                <a:srgbClr val="FFFFFF"/>
              </a:solidFill>
              <a:latin typeface="Inter"/>
              <a:ea typeface="Inter"/>
              <a:cs typeface="Inter"/>
              <a:sym typeface="Inter"/>
            </a:endParaRPr>
          </a:p>
          <a:p>
            <a:pPr algn="l">
              <a:lnSpc>
                <a:spcPts val="2799"/>
              </a:lnSpc>
            </a:pPr>
            <a:r>
              <a:rPr lang="en-US" sz="2799">
                <a:solidFill>
                  <a:srgbClr val="FFFFFF"/>
                </a:solidFill>
                <a:latin typeface="Inter"/>
                <a:ea typeface="Inter"/>
                <a:cs typeface="Inter"/>
                <a:sym typeface="Inter"/>
              </a:rPr>
              <a:t>Dataset statistics</a:t>
            </a:r>
          </a:p>
          <a:p>
            <a:pPr algn="l">
              <a:lnSpc>
                <a:spcPts val="2799"/>
              </a:lnSpc>
            </a:pPr>
            <a:r>
              <a:rPr lang="en-US" sz="2799">
                <a:solidFill>
                  <a:srgbClr val="FFFFFF"/>
                </a:solidFill>
                <a:latin typeface="Inter"/>
                <a:ea typeface="Inter"/>
                <a:cs typeface="Inter"/>
                <a:sym typeface="Inter"/>
              </a:rPr>
              <a:t>Nodes:27770</a:t>
            </a:r>
          </a:p>
          <a:p>
            <a:pPr algn="l">
              <a:lnSpc>
                <a:spcPts val="2799"/>
              </a:lnSpc>
            </a:pPr>
            <a:r>
              <a:rPr lang="en-US" sz="2799">
                <a:solidFill>
                  <a:srgbClr val="FFFFFF"/>
                </a:solidFill>
                <a:latin typeface="Inter"/>
                <a:ea typeface="Inter"/>
                <a:cs typeface="Inter"/>
                <a:sym typeface="Inter"/>
              </a:rPr>
              <a:t>Edges:352807</a:t>
            </a:r>
          </a:p>
          <a:p>
            <a:pPr algn="l">
              <a:lnSpc>
                <a:spcPts val="2100"/>
              </a:lnSpc>
            </a:pPr>
            <a:endParaRPr lang="en-US" sz="2799">
              <a:solidFill>
                <a:srgbClr val="FFFFFF"/>
              </a:solidFill>
              <a:latin typeface="Inter"/>
              <a:ea typeface="Inter"/>
              <a:cs typeface="Inter"/>
              <a:sym typeface="Inter"/>
            </a:endParaRPr>
          </a:p>
          <a:p>
            <a:pPr algn="l">
              <a:lnSpc>
                <a:spcPts val="2100"/>
              </a:lnSpc>
              <a:spcBef>
                <a:spcPct val="0"/>
              </a:spcBef>
            </a:pPr>
            <a:endParaRPr lang="en-US" sz="2799">
              <a:solidFill>
                <a:srgbClr val="FFFFFF"/>
              </a:solidFill>
              <a:latin typeface="Inter"/>
              <a:ea typeface="Inter"/>
              <a:cs typeface="Inter"/>
              <a:sym typeface="Inter"/>
            </a:endParaRP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690990" y="3386275"/>
            <a:ext cx="4953540" cy="4953540"/>
          </a:xfrm>
          <a:custGeom>
            <a:avLst/>
            <a:gdLst/>
            <a:ahLst/>
            <a:cxnLst/>
            <a:rect l="l" t="t" r="r" b="b"/>
            <a:pathLst>
              <a:path w="4953540" h="4953540">
                <a:moveTo>
                  <a:pt x="0" y="0"/>
                </a:moveTo>
                <a:lnTo>
                  <a:pt x="4953540" y="0"/>
                </a:lnTo>
                <a:lnTo>
                  <a:pt x="4953540" y="4953541"/>
                </a:lnTo>
                <a:lnTo>
                  <a:pt x="0" y="4953541"/>
                </a:lnTo>
                <a:lnTo>
                  <a:pt x="0" y="0"/>
                </a:lnTo>
                <a:close/>
              </a:path>
            </a:pathLst>
          </a:custGeom>
          <a:blipFill>
            <a:blip r:embed="rId7"/>
            <a:stretch>
              <a:fillRect/>
            </a:stretch>
          </a:blipFill>
        </p:spPr>
      </p:sp>
      <p:sp>
        <p:nvSpPr>
          <p:cNvPr id="9" name="Freeform 9"/>
          <p:cNvSpPr/>
          <p:nvPr/>
        </p:nvSpPr>
        <p:spPr>
          <a:xfrm>
            <a:off x="7670195" y="2799813"/>
            <a:ext cx="3261979" cy="6725261"/>
          </a:xfrm>
          <a:custGeom>
            <a:avLst/>
            <a:gdLst/>
            <a:ahLst/>
            <a:cxnLst/>
            <a:rect l="l" t="t" r="r" b="b"/>
            <a:pathLst>
              <a:path w="3261979" h="6725261">
                <a:moveTo>
                  <a:pt x="0" y="0"/>
                </a:moveTo>
                <a:lnTo>
                  <a:pt x="3261979" y="0"/>
                </a:lnTo>
                <a:lnTo>
                  <a:pt x="3261979" y="6725261"/>
                </a:lnTo>
                <a:lnTo>
                  <a:pt x="0" y="6725261"/>
                </a:lnTo>
                <a:lnTo>
                  <a:pt x="0" y="0"/>
                </a:lnTo>
                <a:close/>
              </a:path>
            </a:pathLst>
          </a:custGeom>
          <a:blipFill>
            <a:blip r:embed="rId8"/>
            <a:stretch>
              <a:fillRect t="-1277" b="-44051"/>
            </a:stretch>
          </a:blipFill>
        </p:spPr>
      </p:sp>
      <p:sp>
        <p:nvSpPr>
          <p:cNvPr id="10" name="Freeform 10"/>
          <p:cNvSpPr/>
          <p:nvPr/>
        </p:nvSpPr>
        <p:spPr>
          <a:xfrm>
            <a:off x="12793884" y="3433810"/>
            <a:ext cx="4906006" cy="4906006"/>
          </a:xfrm>
          <a:custGeom>
            <a:avLst/>
            <a:gdLst/>
            <a:ahLst/>
            <a:cxnLst/>
            <a:rect l="l" t="t" r="r" b="b"/>
            <a:pathLst>
              <a:path w="4906006" h="4906006">
                <a:moveTo>
                  <a:pt x="0" y="0"/>
                </a:moveTo>
                <a:lnTo>
                  <a:pt x="4906006" y="0"/>
                </a:lnTo>
                <a:lnTo>
                  <a:pt x="4906006" y="4906006"/>
                </a:lnTo>
                <a:lnTo>
                  <a:pt x="0" y="4906006"/>
                </a:lnTo>
                <a:lnTo>
                  <a:pt x="0" y="0"/>
                </a:lnTo>
                <a:close/>
              </a:path>
            </a:pathLst>
          </a:custGeom>
          <a:blipFill>
            <a:blip r:embed="rId9"/>
            <a:stretch>
              <a:fillRect/>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MatOps</a:t>
            </a:r>
          </a:p>
        </p:txBody>
      </p:sp>
      <p:sp>
        <p:nvSpPr>
          <p:cNvPr id="12" name="TextBox 12"/>
          <p:cNvSpPr txBox="1"/>
          <p:nvPr/>
        </p:nvSpPr>
        <p:spPr>
          <a:xfrm>
            <a:off x="632710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Graph</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DataSets</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rot="-5400000">
            <a:off x="-6760419"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2">
              <a:alphaModFix amt="0"/>
            </a:blip>
            <a:stretch>
              <a:fillRect l="-32849" t="-54764" r="-21765" b="-66254"/>
            </a:stretch>
          </a:blipFill>
        </p:spPr>
      </p:sp>
      <p:sp>
        <p:nvSpPr>
          <p:cNvPr id="3" name="TextBox 3"/>
          <p:cNvSpPr txBox="1"/>
          <p:nvPr/>
        </p:nvSpPr>
        <p:spPr>
          <a:xfrm>
            <a:off x="-5462973"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One</a:t>
            </a:r>
          </a:p>
        </p:txBody>
      </p:sp>
      <p:sp>
        <p:nvSpPr>
          <p:cNvPr id="4" name="TextBox 4"/>
          <p:cNvSpPr txBox="1"/>
          <p:nvPr/>
        </p:nvSpPr>
        <p:spPr>
          <a:xfrm>
            <a:off x="-8245317"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a:off x="-5462973" y="2335047"/>
            <a:ext cx="5634708" cy="7164956"/>
          </a:xfrm>
          <a:custGeom>
            <a:avLst/>
            <a:gdLst/>
            <a:ahLst/>
            <a:cxnLst/>
            <a:rect l="l" t="t" r="r" b="b"/>
            <a:pathLst>
              <a:path w="5634708" h="7164956">
                <a:moveTo>
                  <a:pt x="0" y="0"/>
                </a:moveTo>
                <a:lnTo>
                  <a:pt x="5634708" y="0"/>
                </a:lnTo>
                <a:lnTo>
                  <a:pt x="5634708" y="7164957"/>
                </a:lnTo>
                <a:lnTo>
                  <a:pt x="0" y="7164957"/>
                </a:lnTo>
                <a:lnTo>
                  <a:pt x="0" y="0"/>
                </a:lnTo>
                <a:close/>
              </a:path>
            </a:pathLst>
          </a:custGeom>
          <a:blipFill>
            <a:blip r:embed="rId3">
              <a:alphaModFix amt="0"/>
            </a:blip>
            <a:stretch>
              <a:fillRect l="-3960" t="-4414" b="-4414"/>
            </a:stretch>
          </a:blipFill>
        </p:spPr>
      </p:sp>
      <p:sp>
        <p:nvSpPr>
          <p:cNvPr id="6" name="Freeform 6"/>
          <p:cNvSpPr/>
          <p:nvPr/>
        </p:nvSpPr>
        <p:spPr>
          <a:xfrm rot="-5400000">
            <a:off x="-4208746" y="-420325"/>
            <a:ext cx="26707316" cy="18286176"/>
          </a:xfrm>
          <a:custGeom>
            <a:avLst/>
            <a:gdLst/>
            <a:ahLst/>
            <a:cxnLst/>
            <a:rect l="l" t="t" r="r" b="b"/>
            <a:pathLst>
              <a:path w="26707316" h="18286176">
                <a:moveTo>
                  <a:pt x="0" y="0"/>
                </a:moveTo>
                <a:lnTo>
                  <a:pt x="26707316" y="0"/>
                </a:lnTo>
                <a:lnTo>
                  <a:pt x="26707316" y="18286177"/>
                </a:lnTo>
                <a:lnTo>
                  <a:pt x="0" y="18286177"/>
                </a:lnTo>
                <a:lnTo>
                  <a:pt x="0" y="0"/>
                </a:lnTo>
                <a:close/>
              </a:path>
            </a:pathLst>
          </a:custGeom>
          <a:blipFill>
            <a:blip r:embed="rId4"/>
            <a:stretch>
              <a:fillRect l="-46326" t="-34468" r="-25935" b="-51373"/>
            </a:stretch>
          </a:blipFill>
        </p:spPr>
      </p:sp>
      <p:sp>
        <p:nvSpPr>
          <p:cNvPr id="7" name="Freeform 7"/>
          <p:cNvSpPr/>
          <p:nvPr/>
        </p:nvSpPr>
        <p:spPr>
          <a:xfrm rot="-5400000">
            <a:off x="16818881"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alphaModFix amt="0"/>
            </a:blip>
            <a:stretch>
              <a:fillRect l="-62173" t="-78534" r="-82436" b="-57970"/>
            </a:stretch>
          </a:blipFill>
        </p:spPr>
      </p:sp>
      <p:sp>
        <p:nvSpPr>
          <p:cNvPr id="8" name="TextBox 8"/>
          <p:cNvSpPr txBox="1"/>
          <p:nvPr/>
        </p:nvSpPr>
        <p:spPr>
          <a:xfrm>
            <a:off x="18115416" y="1801273"/>
            <a:ext cx="5633796" cy="973455"/>
          </a:xfrm>
          <a:prstGeom prst="rect">
            <a:avLst/>
          </a:prstGeom>
        </p:spPr>
        <p:txBody>
          <a:bodyPr lIns="0" tIns="0" rIns="0" bIns="0" rtlCol="0" anchor="t">
            <a:spAutoFit/>
          </a:bodyPr>
          <a:lstStyle/>
          <a:p>
            <a:pPr algn="ctr">
              <a:lnSpc>
                <a:spcPts val="7200"/>
              </a:lnSpc>
              <a:spcBef>
                <a:spcPct val="0"/>
              </a:spcBef>
            </a:pPr>
            <a:r>
              <a:rPr lang="en-US" sz="7200" b="1" spc="-460">
                <a:solidFill>
                  <a:srgbClr val="FFFFFF">
                    <a:alpha val="0"/>
                  </a:srgbClr>
                </a:solidFill>
                <a:latin typeface="Inter Semi-Bold"/>
                <a:ea typeface="Inter Semi-Bold"/>
                <a:cs typeface="Inter Semi-Bold"/>
                <a:sym typeface="Inter Semi-Bold"/>
              </a:rPr>
              <a:t>Project Three</a:t>
            </a:r>
          </a:p>
        </p:txBody>
      </p:sp>
      <p:sp>
        <p:nvSpPr>
          <p:cNvPr id="9" name="Freeform 9"/>
          <p:cNvSpPr/>
          <p:nvPr/>
        </p:nvSpPr>
        <p:spPr>
          <a:xfrm flipH="1">
            <a:off x="18117240" y="2226088"/>
            <a:ext cx="5633796" cy="7273916"/>
          </a:xfrm>
          <a:custGeom>
            <a:avLst/>
            <a:gdLst/>
            <a:ahLst/>
            <a:cxnLst/>
            <a:rect l="l" t="t" r="r" b="b"/>
            <a:pathLst>
              <a:path w="5633796" h="7273916">
                <a:moveTo>
                  <a:pt x="5633795" y="0"/>
                </a:moveTo>
                <a:lnTo>
                  <a:pt x="0" y="0"/>
                </a:lnTo>
                <a:lnTo>
                  <a:pt x="0" y="7273916"/>
                </a:lnTo>
                <a:lnTo>
                  <a:pt x="5633795" y="7273916"/>
                </a:lnTo>
                <a:lnTo>
                  <a:pt x="5633795" y="0"/>
                </a:lnTo>
                <a:close/>
              </a:path>
            </a:pathLst>
          </a:custGeom>
          <a:blipFill>
            <a:blip r:embed="rId6">
              <a:alphaModFix amt="0"/>
            </a:blip>
            <a:stretch>
              <a:fillRect l="-72849" t="-107311" r="-101730" b="-111890"/>
            </a:stretch>
          </a:blipFill>
        </p:spPr>
      </p:sp>
      <p:sp>
        <p:nvSpPr>
          <p:cNvPr id="10" name="TextBox 10"/>
          <p:cNvSpPr txBox="1"/>
          <p:nvPr/>
        </p:nvSpPr>
        <p:spPr>
          <a:xfrm>
            <a:off x="350862" y="3388162"/>
            <a:ext cx="5232449" cy="6029960"/>
          </a:xfrm>
          <a:prstGeom prst="rect">
            <a:avLst/>
          </a:prstGeom>
        </p:spPr>
        <p:txBody>
          <a:bodyPr lIns="0" tIns="0" rIns="0" bIns="0" rtlCol="0" anchor="t">
            <a:spAutoFit/>
          </a:bodyPr>
          <a:lstStyle/>
          <a:p>
            <a:pPr algn="l">
              <a:lnSpc>
                <a:spcPts val="3399"/>
              </a:lnSpc>
            </a:pPr>
            <a:r>
              <a:rPr lang="en-US" sz="3399">
                <a:solidFill>
                  <a:srgbClr val="FFFFFF"/>
                </a:solidFill>
                <a:latin typeface="Inter"/>
                <a:ea typeface="Inter"/>
                <a:cs typeface="Inter"/>
                <a:sym typeface="Inter"/>
              </a:rPr>
              <a:t>Degree Distribution </a:t>
            </a:r>
          </a:p>
          <a:p>
            <a:pPr algn="l">
              <a:lnSpc>
                <a:spcPts val="3399"/>
              </a:lnSpc>
            </a:pPr>
            <a:r>
              <a:rPr lang="en-US" sz="3399">
                <a:solidFill>
                  <a:srgbClr val="FFFFFF"/>
                </a:solidFill>
                <a:latin typeface="Inter"/>
                <a:ea typeface="Inter"/>
                <a:cs typeface="Inter"/>
                <a:sym typeface="Inter"/>
              </a:rPr>
              <a:t>Cumulative Degree Distribution </a:t>
            </a:r>
          </a:p>
          <a:p>
            <a:pPr algn="l">
              <a:lnSpc>
                <a:spcPts val="3399"/>
              </a:lnSpc>
            </a:pPr>
            <a:r>
              <a:rPr lang="en-US" sz="3399">
                <a:solidFill>
                  <a:srgbClr val="FFFFFF"/>
                </a:solidFill>
                <a:latin typeface="Inter"/>
                <a:ea typeface="Inter"/>
                <a:cs typeface="Inter"/>
                <a:sym typeface="Inter"/>
              </a:rPr>
              <a:t>Density</a:t>
            </a:r>
          </a:p>
          <a:p>
            <a:pPr algn="l">
              <a:lnSpc>
                <a:spcPts val="3399"/>
              </a:lnSpc>
            </a:pPr>
            <a:r>
              <a:rPr lang="en-US" sz="3399">
                <a:solidFill>
                  <a:srgbClr val="FFFFFF"/>
                </a:solidFill>
                <a:latin typeface="Inter"/>
                <a:ea typeface="Inter"/>
                <a:cs typeface="Inter"/>
                <a:sym typeface="Inter"/>
              </a:rPr>
              <a:t>Assortativity</a:t>
            </a:r>
          </a:p>
          <a:p>
            <a:pPr algn="l">
              <a:lnSpc>
                <a:spcPts val="3399"/>
              </a:lnSpc>
            </a:pPr>
            <a:r>
              <a:rPr lang="en-US" sz="3399">
                <a:solidFill>
                  <a:srgbClr val="FFFFFF"/>
                </a:solidFill>
                <a:latin typeface="Inter"/>
                <a:ea typeface="Inter"/>
                <a:cs typeface="Inter"/>
                <a:sym typeface="Inter"/>
              </a:rPr>
              <a:t>Reciprocity</a:t>
            </a:r>
          </a:p>
          <a:p>
            <a:pPr algn="l">
              <a:lnSpc>
                <a:spcPts val="3399"/>
              </a:lnSpc>
            </a:pPr>
            <a:r>
              <a:rPr lang="en-US" sz="3399">
                <a:solidFill>
                  <a:srgbClr val="FFFFFF"/>
                </a:solidFill>
                <a:latin typeface="Inter"/>
                <a:ea typeface="Inter"/>
                <a:cs typeface="Inter"/>
                <a:sym typeface="Inter"/>
              </a:rPr>
              <a:t>LCC</a:t>
            </a:r>
          </a:p>
          <a:p>
            <a:pPr algn="l">
              <a:lnSpc>
                <a:spcPts val="3399"/>
              </a:lnSpc>
            </a:pPr>
            <a:r>
              <a:rPr lang="en-US" sz="3399">
                <a:solidFill>
                  <a:srgbClr val="FFFFFF"/>
                </a:solidFill>
                <a:latin typeface="Inter"/>
                <a:ea typeface="Inter"/>
                <a:cs typeface="Inter"/>
                <a:sym typeface="Inter"/>
              </a:rPr>
              <a:t>GCC</a:t>
            </a:r>
          </a:p>
          <a:p>
            <a:pPr algn="l">
              <a:lnSpc>
                <a:spcPts val="3399"/>
              </a:lnSpc>
            </a:pPr>
            <a:r>
              <a:rPr lang="en-US" sz="3399">
                <a:solidFill>
                  <a:srgbClr val="FFFFFF"/>
                </a:solidFill>
                <a:latin typeface="Inter"/>
                <a:ea typeface="Inter"/>
                <a:cs typeface="Inter"/>
                <a:sym typeface="Inter"/>
              </a:rPr>
              <a:t>EignVector Centrality</a:t>
            </a:r>
          </a:p>
          <a:p>
            <a:pPr algn="l">
              <a:lnSpc>
                <a:spcPts val="3399"/>
              </a:lnSpc>
            </a:pPr>
            <a:r>
              <a:rPr lang="en-US" sz="3399">
                <a:solidFill>
                  <a:srgbClr val="FFFFFF"/>
                </a:solidFill>
                <a:latin typeface="Inter"/>
                <a:ea typeface="Inter"/>
                <a:cs typeface="Inter"/>
                <a:sym typeface="Inter"/>
              </a:rPr>
              <a:t>Katz Centrality</a:t>
            </a:r>
          </a:p>
          <a:p>
            <a:pPr algn="l">
              <a:lnSpc>
                <a:spcPts val="3399"/>
              </a:lnSpc>
            </a:pPr>
            <a:r>
              <a:rPr lang="en-US" sz="3399">
                <a:solidFill>
                  <a:srgbClr val="FFFFFF"/>
                </a:solidFill>
                <a:latin typeface="Inter"/>
                <a:ea typeface="Inter"/>
                <a:cs typeface="Inter"/>
                <a:sym typeface="Inter"/>
              </a:rPr>
              <a:t>Closeness Centrality  </a:t>
            </a:r>
          </a:p>
          <a:p>
            <a:pPr algn="l">
              <a:lnSpc>
                <a:spcPts val="3399"/>
              </a:lnSpc>
            </a:pPr>
            <a:r>
              <a:rPr lang="en-US" sz="3399">
                <a:solidFill>
                  <a:srgbClr val="FFFFFF"/>
                </a:solidFill>
                <a:latin typeface="Inter"/>
                <a:ea typeface="Inter"/>
                <a:cs typeface="Inter"/>
                <a:sym typeface="Inter"/>
              </a:rPr>
              <a:t>Hub &amp; Auth</a:t>
            </a:r>
          </a:p>
          <a:p>
            <a:pPr algn="l">
              <a:lnSpc>
                <a:spcPts val="3399"/>
              </a:lnSpc>
            </a:pPr>
            <a:r>
              <a:rPr lang="en-US" sz="3399">
                <a:solidFill>
                  <a:srgbClr val="FFFFFF"/>
                </a:solidFill>
                <a:latin typeface="Inter"/>
                <a:ea typeface="Inter"/>
                <a:cs typeface="Inter"/>
                <a:sym typeface="Inter"/>
              </a:rPr>
              <a:t>Page Rank</a:t>
            </a:r>
          </a:p>
          <a:p>
            <a:pPr algn="l">
              <a:lnSpc>
                <a:spcPts val="3399"/>
              </a:lnSpc>
              <a:spcBef>
                <a:spcPct val="0"/>
              </a:spcBef>
            </a:pPr>
            <a:endParaRPr lang="en-US" sz="3399">
              <a:solidFill>
                <a:srgbClr val="FFFFFF"/>
              </a:solidFill>
              <a:latin typeface="Inter"/>
              <a:ea typeface="Inter"/>
              <a:cs typeface="Inter"/>
              <a:sym typeface="Inter"/>
            </a:endParaRPr>
          </a:p>
        </p:txBody>
      </p:sp>
      <p:sp>
        <p:nvSpPr>
          <p:cNvPr id="11" name="TextBox 11"/>
          <p:cNvSpPr txBox="1"/>
          <p:nvPr/>
        </p:nvSpPr>
        <p:spPr>
          <a:xfrm>
            <a:off x="12704689" y="3378637"/>
            <a:ext cx="5232449" cy="6301764"/>
          </a:xfrm>
          <a:prstGeom prst="rect">
            <a:avLst/>
          </a:prstGeom>
        </p:spPr>
        <p:txBody>
          <a:bodyPr lIns="0" tIns="0" rIns="0" bIns="0" rtlCol="0" anchor="t">
            <a:spAutoFit/>
          </a:bodyPr>
          <a:lstStyle/>
          <a:p>
            <a:pPr algn="r">
              <a:lnSpc>
                <a:spcPts val="2499"/>
              </a:lnSpc>
            </a:pPr>
            <a:r>
              <a:rPr lang="en-US" sz="2499">
                <a:solidFill>
                  <a:srgbClr val="FFFFFF"/>
                </a:solidFill>
                <a:latin typeface="Inter"/>
                <a:ea typeface="Inter"/>
                <a:cs typeface="Inter"/>
                <a:sym typeface="Inter"/>
              </a:rPr>
              <a:t>All these measure comes under this particular section of codebase </a:t>
            </a:r>
          </a:p>
          <a:p>
            <a:pPr algn="r">
              <a:lnSpc>
                <a:spcPts val="2499"/>
              </a:lnSpc>
            </a:pPr>
            <a:endParaRPr lang="en-US" sz="2499">
              <a:solidFill>
                <a:srgbClr val="FFFFFF"/>
              </a:solidFill>
              <a:latin typeface="Inter"/>
              <a:ea typeface="Inter"/>
              <a:cs typeface="Inter"/>
              <a:sym typeface="Inter"/>
            </a:endParaRPr>
          </a:p>
          <a:p>
            <a:pPr algn="r">
              <a:lnSpc>
                <a:spcPts val="2499"/>
              </a:lnSpc>
            </a:pPr>
            <a:r>
              <a:rPr lang="en-US" sz="2499">
                <a:solidFill>
                  <a:srgbClr val="FFFFFF"/>
                </a:solidFill>
                <a:latin typeface="Inter"/>
                <a:ea typeface="Inter"/>
                <a:cs typeface="Inter"/>
                <a:sym typeface="Inter"/>
              </a:rPr>
              <a:t>Functions under graph class</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display()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degreedistribution()</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localClusteringCoefficient()</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globalClusteringCoefficient()</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bfs()</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connectedComponents()</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degreeCentrality()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closenessCentrality()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eigenVectorCentrality()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katzCentrality()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pageRank()</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calculateDensity()</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calculateHub&amp;Auth()</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countBidirectionalEdges()</a:t>
            </a:r>
          </a:p>
          <a:p>
            <a:pPr marL="539748" lvl="1" indent="-269874" algn="r">
              <a:lnSpc>
                <a:spcPts val="2499"/>
              </a:lnSpc>
              <a:buFont typeface="Arial"/>
              <a:buChar char="•"/>
            </a:pPr>
            <a:r>
              <a:rPr lang="en-US" sz="2499" b="1">
                <a:solidFill>
                  <a:srgbClr val="FFFFFF"/>
                </a:solidFill>
                <a:latin typeface="Inter Bold"/>
                <a:ea typeface="Inter Bold"/>
                <a:cs typeface="Inter Bold"/>
                <a:sym typeface="Inter Bold"/>
              </a:rPr>
              <a:t>Reciprocity()</a:t>
            </a:r>
          </a:p>
          <a:p>
            <a:pPr algn="r">
              <a:lnSpc>
                <a:spcPts val="2499"/>
              </a:lnSpc>
            </a:pPr>
            <a:endParaRPr lang="en-US" sz="2499" b="1">
              <a:solidFill>
                <a:srgbClr val="FFFFFF"/>
              </a:solidFill>
              <a:latin typeface="Inter Bold"/>
              <a:ea typeface="Inter Bold"/>
              <a:cs typeface="Inter Bold"/>
              <a:sym typeface="Inter Bold"/>
            </a:endParaRPr>
          </a:p>
        </p:txBody>
      </p:sp>
      <p:sp>
        <p:nvSpPr>
          <p:cNvPr id="12" name="TextBox 12"/>
          <p:cNvSpPr txBox="1"/>
          <p:nvPr/>
        </p:nvSpPr>
        <p:spPr>
          <a:xfrm>
            <a:off x="3250330" y="674595"/>
            <a:ext cx="11789163" cy="3933439"/>
          </a:xfrm>
          <a:prstGeom prst="rect">
            <a:avLst/>
          </a:prstGeom>
        </p:spPr>
        <p:txBody>
          <a:bodyPr lIns="0" tIns="0" rIns="0" bIns="0" rtlCol="0" anchor="t">
            <a:spAutoFit/>
          </a:bodyPr>
          <a:lstStyle/>
          <a:p>
            <a:pPr algn="ctr">
              <a:lnSpc>
                <a:spcPts val="15066"/>
              </a:lnSpc>
              <a:spcBef>
                <a:spcPct val="0"/>
              </a:spcBef>
            </a:pPr>
            <a:r>
              <a:rPr lang="en-US" sz="15066" b="1" spc="-964">
                <a:solidFill>
                  <a:srgbClr val="FFFFFF"/>
                </a:solidFill>
                <a:latin typeface="Inter Semi-Bold"/>
                <a:ea typeface="Inter Semi-Bold"/>
                <a:cs typeface="Inter Semi-Bold"/>
                <a:sym typeface="Inter Semi-Bold"/>
              </a:rPr>
              <a:t>Graph &amp; It’s Metrics</a:t>
            </a:r>
          </a:p>
        </p:txBody>
      </p:sp>
      <p:sp>
        <p:nvSpPr>
          <p:cNvPr id="13" name="Freeform 13"/>
          <p:cNvSpPr/>
          <p:nvPr/>
        </p:nvSpPr>
        <p:spPr>
          <a:xfrm>
            <a:off x="7385498" y="4337179"/>
            <a:ext cx="3451777" cy="6725261"/>
          </a:xfrm>
          <a:custGeom>
            <a:avLst/>
            <a:gdLst/>
            <a:ahLst/>
            <a:cxnLst/>
            <a:rect l="l" t="t" r="r" b="b"/>
            <a:pathLst>
              <a:path w="3451777" h="6725261">
                <a:moveTo>
                  <a:pt x="0" y="0"/>
                </a:moveTo>
                <a:lnTo>
                  <a:pt x="3451777" y="0"/>
                </a:lnTo>
                <a:lnTo>
                  <a:pt x="3451777" y="6725260"/>
                </a:lnTo>
                <a:lnTo>
                  <a:pt x="0" y="6725260"/>
                </a:lnTo>
                <a:lnTo>
                  <a:pt x="0" y="0"/>
                </a:lnTo>
                <a:close/>
              </a:path>
            </a:pathLst>
          </a:custGeom>
          <a:blipFill>
            <a:blip r:embed="rId7"/>
            <a:stretch>
              <a:fillRect t="-4260" b="-49523"/>
            </a:stretch>
          </a:blipFill>
        </p:spPr>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1010"/>
        </a:solidFill>
        <a:effectLst/>
      </p:bgPr>
    </p:bg>
    <p:spTree>
      <p:nvGrpSpPr>
        <p:cNvPr id="1" name=""/>
        <p:cNvGrpSpPr/>
        <p:nvPr/>
      </p:nvGrpSpPr>
      <p:grpSpPr>
        <a:xfrm>
          <a:off x="0" y="0"/>
          <a:ext cx="0" cy="0"/>
          <a:chOff x="0" y="0"/>
          <a:chExt cx="0" cy="0"/>
        </a:xfrm>
      </p:grpSpPr>
      <p:sp>
        <p:nvSpPr>
          <p:cNvPr id="2" name="Freeform 2"/>
          <p:cNvSpPr/>
          <p:nvPr/>
        </p:nvSpPr>
        <p:spPr>
          <a:xfrm>
            <a:off x="-3740709" y="-13181340"/>
            <a:ext cx="14459917" cy="13194675"/>
          </a:xfrm>
          <a:custGeom>
            <a:avLst/>
            <a:gdLst/>
            <a:ahLst/>
            <a:cxnLst/>
            <a:rect l="l" t="t" r="r" b="b"/>
            <a:pathLst>
              <a:path w="14459917" h="13194675">
                <a:moveTo>
                  <a:pt x="0" y="0"/>
                </a:moveTo>
                <a:lnTo>
                  <a:pt x="14459917" y="0"/>
                </a:lnTo>
                <a:lnTo>
                  <a:pt x="14459917" y="13194675"/>
                </a:lnTo>
                <a:lnTo>
                  <a:pt x="0" y="13194675"/>
                </a:lnTo>
                <a:lnTo>
                  <a:pt x="0" y="0"/>
                </a:lnTo>
                <a:close/>
              </a:path>
            </a:pathLst>
          </a:custGeom>
          <a:blipFill>
            <a:blip r:embed="rId2"/>
            <a:stretch>
              <a:fillRect/>
            </a:stretch>
          </a:blipFill>
        </p:spPr>
      </p:sp>
      <p:sp>
        <p:nvSpPr>
          <p:cNvPr id="3" name="Freeform 3"/>
          <p:cNvSpPr/>
          <p:nvPr/>
        </p:nvSpPr>
        <p:spPr>
          <a:xfrm rot="-5400000">
            <a:off x="-946584"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3"/>
            <a:stretch>
              <a:fillRect l="-32849" t="-54764" r="-21765" b="-66254"/>
            </a:stretch>
          </a:blipFill>
        </p:spPr>
      </p:sp>
      <p:sp>
        <p:nvSpPr>
          <p:cNvPr id="4" name="TextBox 4"/>
          <p:cNvSpPr txBox="1"/>
          <p:nvPr/>
        </p:nvSpPr>
        <p:spPr>
          <a:xfrm>
            <a:off x="350862" y="3630699"/>
            <a:ext cx="8416140" cy="509206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sp>
        <p:nvSpPr>
          <p:cNvPr id="5" name="Freeform 5"/>
          <p:cNvSpPr/>
          <p:nvPr/>
        </p:nvSpPr>
        <p:spPr>
          <a:xfrm rot="-5400000">
            <a:off x="5030112"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4"/>
            <a:stretch>
              <a:fillRect l="-46326" t="-34468" r="-25935" b="-51373"/>
            </a:stretch>
          </a:blipFill>
        </p:spPr>
      </p:sp>
      <p:sp>
        <p:nvSpPr>
          <p:cNvPr id="6" name="Freeform 6"/>
          <p:cNvSpPr/>
          <p:nvPr/>
        </p:nvSpPr>
        <p:spPr>
          <a:xfrm rot="-5400000">
            <a:off x="11006808" y="2567850"/>
            <a:ext cx="8229600" cy="5634708"/>
          </a:xfrm>
          <a:custGeom>
            <a:avLst/>
            <a:gdLst/>
            <a:ahLst/>
            <a:cxnLst/>
            <a:rect l="l" t="t" r="r" b="b"/>
            <a:pathLst>
              <a:path w="8229600" h="5634708">
                <a:moveTo>
                  <a:pt x="0" y="0"/>
                </a:moveTo>
                <a:lnTo>
                  <a:pt x="8229600" y="0"/>
                </a:lnTo>
                <a:lnTo>
                  <a:pt x="8229600" y="5634707"/>
                </a:lnTo>
                <a:lnTo>
                  <a:pt x="0" y="5634707"/>
                </a:lnTo>
                <a:lnTo>
                  <a:pt x="0" y="0"/>
                </a:lnTo>
                <a:close/>
              </a:path>
            </a:pathLst>
          </a:custGeom>
          <a:blipFill>
            <a:blip r:embed="rId5"/>
            <a:stretch>
              <a:fillRect l="-62173" t="-78534" r="-82436" b="-57970"/>
            </a:stretch>
          </a:blipFill>
        </p:spPr>
      </p:sp>
      <p:sp>
        <p:nvSpPr>
          <p:cNvPr id="7" name="Freeform 7"/>
          <p:cNvSpPr/>
          <p:nvPr/>
        </p:nvSpPr>
        <p:spPr>
          <a:xfrm>
            <a:off x="-13886373" y="-1639539"/>
            <a:ext cx="14237236" cy="15836286"/>
          </a:xfrm>
          <a:custGeom>
            <a:avLst/>
            <a:gdLst/>
            <a:ahLst/>
            <a:cxnLst/>
            <a:rect l="l" t="t" r="r" b="b"/>
            <a:pathLst>
              <a:path w="14237236" h="15836286">
                <a:moveTo>
                  <a:pt x="0" y="0"/>
                </a:moveTo>
                <a:lnTo>
                  <a:pt x="14237235" y="0"/>
                </a:lnTo>
                <a:lnTo>
                  <a:pt x="14237235" y="15836287"/>
                </a:lnTo>
                <a:lnTo>
                  <a:pt x="0" y="15836287"/>
                </a:lnTo>
                <a:lnTo>
                  <a:pt x="0" y="0"/>
                </a:lnTo>
                <a:close/>
              </a:path>
            </a:pathLst>
          </a:custGeom>
          <a:blipFill>
            <a:blip r:embed="rId6"/>
            <a:stretch>
              <a:fillRect t="-34938"/>
            </a:stretch>
          </a:blipFill>
        </p:spPr>
      </p:sp>
      <p:sp>
        <p:nvSpPr>
          <p:cNvPr id="8" name="Freeform 8"/>
          <p:cNvSpPr/>
          <p:nvPr/>
        </p:nvSpPr>
        <p:spPr>
          <a:xfrm>
            <a:off x="690990" y="3386275"/>
            <a:ext cx="4953540" cy="4953540"/>
          </a:xfrm>
          <a:custGeom>
            <a:avLst/>
            <a:gdLst/>
            <a:ahLst/>
            <a:cxnLst/>
            <a:rect l="l" t="t" r="r" b="b"/>
            <a:pathLst>
              <a:path w="4953540" h="4953540">
                <a:moveTo>
                  <a:pt x="0" y="0"/>
                </a:moveTo>
                <a:lnTo>
                  <a:pt x="4953540" y="0"/>
                </a:lnTo>
                <a:lnTo>
                  <a:pt x="4953540" y="4953541"/>
                </a:lnTo>
                <a:lnTo>
                  <a:pt x="0" y="4953541"/>
                </a:lnTo>
                <a:lnTo>
                  <a:pt x="0" y="0"/>
                </a:lnTo>
                <a:close/>
              </a:path>
            </a:pathLst>
          </a:custGeom>
          <a:blipFill>
            <a:blip r:embed="rId7"/>
            <a:stretch>
              <a:fillRect/>
            </a:stretch>
          </a:blipFill>
        </p:spPr>
      </p:sp>
      <p:sp>
        <p:nvSpPr>
          <p:cNvPr id="9" name="Freeform 9"/>
          <p:cNvSpPr/>
          <p:nvPr/>
        </p:nvSpPr>
        <p:spPr>
          <a:xfrm>
            <a:off x="7670195" y="2799813"/>
            <a:ext cx="3261979" cy="6725261"/>
          </a:xfrm>
          <a:custGeom>
            <a:avLst/>
            <a:gdLst/>
            <a:ahLst/>
            <a:cxnLst/>
            <a:rect l="l" t="t" r="r" b="b"/>
            <a:pathLst>
              <a:path w="3261979" h="6725261">
                <a:moveTo>
                  <a:pt x="0" y="0"/>
                </a:moveTo>
                <a:lnTo>
                  <a:pt x="3261979" y="0"/>
                </a:lnTo>
                <a:lnTo>
                  <a:pt x="3261979" y="6725261"/>
                </a:lnTo>
                <a:lnTo>
                  <a:pt x="0" y="6725261"/>
                </a:lnTo>
                <a:lnTo>
                  <a:pt x="0" y="0"/>
                </a:lnTo>
                <a:close/>
              </a:path>
            </a:pathLst>
          </a:custGeom>
          <a:blipFill>
            <a:blip r:embed="rId8"/>
            <a:stretch>
              <a:fillRect t="-1277" b="-44051"/>
            </a:stretch>
          </a:blipFill>
        </p:spPr>
      </p:sp>
      <p:sp>
        <p:nvSpPr>
          <p:cNvPr id="10" name="Freeform 10"/>
          <p:cNvSpPr/>
          <p:nvPr/>
        </p:nvSpPr>
        <p:spPr>
          <a:xfrm>
            <a:off x="12793884" y="3433810"/>
            <a:ext cx="4906006" cy="4906006"/>
          </a:xfrm>
          <a:custGeom>
            <a:avLst/>
            <a:gdLst/>
            <a:ahLst/>
            <a:cxnLst/>
            <a:rect l="l" t="t" r="r" b="b"/>
            <a:pathLst>
              <a:path w="4906006" h="4906006">
                <a:moveTo>
                  <a:pt x="0" y="0"/>
                </a:moveTo>
                <a:lnTo>
                  <a:pt x="4906006" y="0"/>
                </a:lnTo>
                <a:lnTo>
                  <a:pt x="4906006" y="4906006"/>
                </a:lnTo>
                <a:lnTo>
                  <a:pt x="0" y="4906006"/>
                </a:lnTo>
                <a:lnTo>
                  <a:pt x="0" y="0"/>
                </a:lnTo>
                <a:close/>
              </a:path>
            </a:pathLst>
          </a:custGeom>
          <a:blipFill>
            <a:blip r:embed="rId9"/>
            <a:stretch>
              <a:fillRect/>
            </a:stretch>
          </a:blipFill>
        </p:spPr>
      </p:sp>
      <p:sp>
        <p:nvSpPr>
          <p:cNvPr id="11" name="TextBox 11"/>
          <p:cNvSpPr txBox="1"/>
          <p:nvPr/>
        </p:nvSpPr>
        <p:spPr>
          <a:xfrm>
            <a:off x="1230334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MatOps</a:t>
            </a:r>
          </a:p>
        </p:txBody>
      </p:sp>
      <p:sp>
        <p:nvSpPr>
          <p:cNvPr id="12" name="TextBox 12"/>
          <p:cNvSpPr txBox="1"/>
          <p:nvPr/>
        </p:nvSpPr>
        <p:spPr>
          <a:xfrm>
            <a:off x="632710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Graph</a:t>
            </a:r>
          </a:p>
        </p:txBody>
      </p:sp>
      <p:sp>
        <p:nvSpPr>
          <p:cNvPr id="13" name="TextBox 13"/>
          <p:cNvSpPr txBox="1"/>
          <p:nvPr/>
        </p:nvSpPr>
        <p:spPr>
          <a:xfrm>
            <a:off x="350862" y="1801273"/>
            <a:ext cx="5633796" cy="973470"/>
          </a:xfrm>
          <a:prstGeom prst="rect">
            <a:avLst/>
          </a:prstGeom>
        </p:spPr>
        <p:txBody>
          <a:bodyPr lIns="0" tIns="0" rIns="0" bIns="0" rtlCol="0" anchor="t">
            <a:spAutoFit/>
          </a:bodyPr>
          <a:lstStyle/>
          <a:p>
            <a:pPr algn="ctr">
              <a:lnSpc>
                <a:spcPts val="7200"/>
              </a:lnSpc>
              <a:spcBef>
                <a:spcPct val="0"/>
              </a:spcBef>
            </a:pPr>
            <a:r>
              <a:rPr lang="en-US" sz="7200" b="1" spc="-460">
                <a:solidFill>
                  <a:srgbClr val="FFFFFF"/>
                </a:solidFill>
                <a:latin typeface="Inter Semi-Bold"/>
                <a:ea typeface="Inter Semi-Bold"/>
                <a:cs typeface="Inter Semi-Bold"/>
                <a:sym typeface="Inter Semi-Bold"/>
              </a:rPr>
              <a:t>DataSets</a:t>
            </a:r>
          </a:p>
        </p:txBody>
      </p:sp>
      <p:grpSp>
        <p:nvGrpSpPr>
          <p:cNvPr id="14" name="Group 14"/>
          <p:cNvGrpSpPr/>
          <p:nvPr/>
        </p:nvGrpSpPr>
        <p:grpSpPr>
          <a:xfrm>
            <a:off x="9461227" y="-7854949"/>
            <a:ext cx="8475911" cy="7868284"/>
            <a:chOff x="0" y="0"/>
            <a:chExt cx="11301214" cy="10491046"/>
          </a:xfrm>
        </p:grpSpPr>
        <p:sp>
          <p:nvSpPr>
            <p:cNvPr id="15" name="TextBox 15"/>
            <p:cNvSpPr txBox="1"/>
            <p:nvPr/>
          </p:nvSpPr>
          <p:spPr>
            <a:xfrm>
              <a:off x="0" y="161925"/>
              <a:ext cx="11301214" cy="3107901"/>
            </a:xfrm>
            <a:prstGeom prst="rect">
              <a:avLst/>
            </a:prstGeom>
          </p:spPr>
          <p:txBody>
            <a:bodyPr lIns="0" tIns="0" rIns="0" bIns="0" rtlCol="0" anchor="t">
              <a:spAutoFit/>
            </a:bodyPr>
            <a:lstStyle/>
            <a:p>
              <a:pPr algn="l">
                <a:lnSpc>
                  <a:spcPts val="8799"/>
                </a:lnSpc>
                <a:spcBef>
                  <a:spcPct val="0"/>
                </a:spcBef>
              </a:pPr>
              <a:r>
                <a:rPr lang="en-US" sz="8799" b="1" spc="-563">
                  <a:solidFill>
                    <a:srgbClr val="FFFFFF">
                      <a:alpha val="0"/>
                    </a:srgbClr>
                  </a:solidFill>
                  <a:latin typeface="Inter Semi-Bold"/>
                  <a:ea typeface="Inter Semi-Bold"/>
                  <a:cs typeface="Inter Semi-Bold"/>
                  <a:sym typeface="Inter Semi-Bold"/>
                </a:rPr>
                <a:t>Welcome to Presentation</a:t>
              </a:r>
            </a:p>
          </p:txBody>
        </p:sp>
        <p:sp>
          <p:nvSpPr>
            <p:cNvPr id="16" name="TextBox 16"/>
            <p:cNvSpPr txBox="1"/>
            <p:nvPr/>
          </p:nvSpPr>
          <p:spPr>
            <a:xfrm>
              <a:off x="79695" y="3692101"/>
              <a:ext cx="11221519" cy="6798945"/>
            </a:xfrm>
            <a:prstGeom prst="rect">
              <a:avLst/>
            </a:prstGeom>
          </p:spPr>
          <p:txBody>
            <a:bodyPr lIns="0" tIns="0" rIns="0" bIns="0" rtlCol="0" anchor="t">
              <a:spAutoFit/>
            </a:bodyPr>
            <a:lstStyle/>
            <a:p>
              <a:pPr algn="l">
                <a:lnSpc>
                  <a:spcPts val="2100"/>
                </a:lnSpc>
              </a:pPr>
              <a:r>
                <a:rPr lang="en-US" sz="2100">
                  <a:solidFill>
                    <a:srgbClr val="FFFFFF">
                      <a:alpha val="0"/>
                    </a:srgbClr>
                  </a:solidFill>
                  <a:latin typeface="Inter"/>
                  <a:ea typeface="Inter"/>
                  <a:cs typeface="Inter"/>
                  <a:sym typeface="Inter"/>
                </a:rPr>
                <a:t>I'm Rain, and I'll be sharing with you my beautiful ideas.</a:t>
              </a:r>
            </a:p>
            <a:p>
              <a:pPr algn="l">
                <a:lnSpc>
                  <a:spcPts val="2100"/>
                </a:lnSpc>
              </a:pPr>
              <a:r>
                <a:rPr lang="en-US" sz="2100">
                  <a:solidFill>
                    <a:srgbClr val="FFFFFF">
                      <a:alpha val="0"/>
                    </a:srgbClr>
                  </a:solidFill>
                  <a:latin typeface="Inter"/>
                  <a:ea typeface="Inter"/>
                  <a:cs typeface="Inter"/>
                  <a:sym typeface="Inter"/>
                </a:rPr>
                <a:t>Follow me at @reallygreatsite to learn more. </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pPr>
              <a:r>
                <a:rPr lang="en-US" sz="2100">
                  <a:solidFill>
                    <a:srgbClr val="FFFFFF">
                      <a:alpha val="0"/>
                    </a:srgbClr>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a:p>
              <a:pPr algn="l">
                <a:lnSpc>
                  <a:spcPts val="2100"/>
                </a:lnSpc>
              </a:pPr>
              <a:endParaRPr lang="en-US" sz="2100">
                <a:solidFill>
                  <a:srgbClr val="FFFFFF">
                    <a:alpha val="0"/>
                  </a:srgbClr>
                </a:solidFill>
                <a:latin typeface="Inter"/>
                <a:ea typeface="Inter"/>
                <a:cs typeface="Inter"/>
                <a:sym typeface="Inter"/>
              </a:endParaRPr>
            </a:p>
            <a:p>
              <a:pPr algn="l">
                <a:lnSpc>
                  <a:spcPts val="2100"/>
                </a:lnSpc>
                <a:spcBef>
                  <a:spcPct val="0"/>
                </a:spcBef>
              </a:pPr>
              <a:r>
                <a:rPr lang="en-US" sz="2100">
                  <a:solidFill>
                    <a:srgbClr val="FFFFFF">
                      <a:alpha val="0"/>
                    </a:srgbClr>
                  </a:solidFill>
                  <a:latin typeface="Inter"/>
                  <a:ea typeface="Inter"/>
                  <a:cs typeface="Inter"/>
                  <a:sym typeface="Inter"/>
                </a:rPr>
                <a:t>Sodales ut eu sem integer vitae. Congue eu consequat ac felis donec et odio. Mi tempus imperdiet nulla malesuada pellentesque. Erat imperdiet sed euismod nisi porta lorem mollis. Sollicitudin tempor id eu nisl nunc mi ipsum. Sed arcu non odio euismod lacinia at quis risus. Viverra tellus in hac habitasse. Convallis tellus id interdum velit laoreet id donec ultrices. Tortor at auctor urna nunc. Tortor dignissim convallis aenean et tortor at. Commodo nulla facilisi nullam vehicula ipsum a arcu. Pharetra vel turpis nunc.</a:t>
              </a: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5205</Words>
  <Application>Microsoft Office PowerPoint</Application>
  <PresentationFormat>Custom</PresentationFormat>
  <Paragraphs>345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Inter</vt:lpstr>
      <vt:lpstr>Inter Semi-Bold</vt:lpstr>
      <vt:lpstr>Calibri</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Gradient Texture UI Morph Slides for Business</dc:title>
  <cp:lastModifiedBy>Hari Mohan</cp:lastModifiedBy>
  <cp:revision>2</cp:revision>
  <dcterms:created xsi:type="dcterms:W3CDTF">2006-08-16T00:00:00Z</dcterms:created>
  <dcterms:modified xsi:type="dcterms:W3CDTF">2024-10-10T07:56:19Z</dcterms:modified>
  <dc:identifier>DAGRrqul_G4</dc:identifier>
</cp:coreProperties>
</file>